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30"/>
  </p:notesMasterIdLst>
  <p:handoutMasterIdLst>
    <p:handoutMasterId r:id="rId31"/>
  </p:handoutMasterIdLst>
  <p:sldIdLst>
    <p:sldId id="257" r:id="rId3"/>
    <p:sldId id="1470" r:id="rId4"/>
    <p:sldId id="260" r:id="rId5"/>
    <p:sldId id="294" r:id="rId6"/>
    <p:sldId id="295" r:id="rId7"/>
    <p:sldId id="1427" r:id="rId8"/>
    <p:sldId id="282" r:id="rId9"/>
    <p:sldId id="1462" r:id="rId10"/>
    <p:sldId id="302" r:id="rId11"/>
    <p:sldId id="300" r:id="rId12"/>
    <p:sldId id="303" r:id="rId13"/>
    <p:sldId id="1471" r:id="rId14"/>
    <p:sldId id="1468" r:id="rId15"/>
    <p:sldId id="297" r:id="rId16"/>
    <p:sldId id="1460" r:id="rId17"/>
    <p:sldId id="1428" r:id="rId18"/>
    <p:sldId id="1463" r:id="rId19"/>
    <p:sldId id="305" r:id="rId20"/>
    <p:sldId id="1423" r:id="rId21"/>
    <p:sldId id="1424" r:id="rId22"/>
    <p:sldId id="306" r:id="rId23"/>
    <p:sldId id="1465" r:id="rId24"/>
    <p:sldId id="1466" r:id="rId25"/>
    <p:sldId id="1419" r:id="rId26"/>
    <p:sldId id="1464" r:id="rId27"/>
    <p:sldId id="1467"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9D013B-0787-FB3A-BDDF-8C232E38F706}" name="Amy Salowitz" initials="AS" userId="S::asalowitz@ocozzio.com::dcf60202-d9a5-41b0-a8e0-123e8444e0a9" providerId="AD"/>
  <p188:author id="{9AE50D95-77D3-E01D-E90D-E746971D2031}" name="Kyisha Gandy" initials="KG" userId="S::kgandy@ocozzio.com::0d1463a0-c61a-461b-b337-e6554e91002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7F"/>
    <a:srgbClr val="FFC400"/>
    <a:srgbClr val="FECEAA"/>
    <a:srgbClr val="FEB781"/>
    <a:srgbClr val="FD9E56"/>
    <a:srgbClr val="FFDBCE"/>
    <a:srgbClr val="FFB49F"/>
    <a:srgbClr val="FF6A3D"/>
    <a:srgbClr val="E1CEE5"/>
    <a:srgbClr val="D2B7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175EB-968F-4E35-9827-89933F653883}" v="5" dt="2023-09-26T14:14:52.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60"/>
    <p:restoredTop sz="96327"/>
  </p:normalViewPr>
  <p:slideViewPr>
    <p:cSldViewPr snapToGrid="0">
      <p:cViewPr varScale="1">
        <p:scale>
          <a:sx n="111" d="100"/>
          <a:sy n="111" d="100"/>
        </p:scale>
        <p:origin x="84" y="78"/>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Luttrell" userId="d9825afb-77f9-4c23-933b-72a843a66119" providerId="ADAL" clId="{AF2175EB-968F-4E35-9827-89933F653883}"/>
    <pc:docChg chg="undo redo custSel addSld delSld modSld sldOrd">
      <pc:chgData name="Danielle Luttrell" userId="d9825afb-77f9-4c23-933b-72a843a66119" providerId="ADAL" clId="{AF2175EB-968F-4E35-9827-89933F653883}" dt="2023-09-26T14:15:39.554" v="343" actId="1076"/>
      <pc:docMkLst>
        <pc:docMk/>
      </pc:docMkLst>
      <pc:sldChg chg="ord">
        <pc:chgData name="Danielle Luttrell" userId="d9825afb-77f9-4c23-933b-72a843a66119" providerId="ADAL" clId="{AF2175EB-968F-4E35-9827-89933F653883}" dt="2023-09-26T14:00:31.943" v="173"/>
        <pc:sldMkLst>
          <pc:docMk/>
          <pc:sldMk cId="4042439192" sldId="260"/>
        </pc:sldMkLst>
      </pc:sldChg>
      <pc:sldChg chg="modSp mod">
        <pc:chgData name="Danielle Luttrell" userId="d9825afb-77f9-4c23-933b-72a843a66119" providerId="ADAL" clId="{AF2175EB-968F-4E35-9827-89933F653883}" dt="2023-09-26T13:53:18.724" v="168" actId="122"/>
        <pc:sldMkLst>
          <pc:docMk/>
          <pc:sldMk cId="77318909" sldId="290"/>
        </pc:sldMkLst>
        <pc:spChg chg="mod">
          <ac:chgData name="Danielle Luttrell" userId="d9825afb-77f9-4c23-933b-72a843a66119" providerId="ADAL" clId="{AF2175EB-968F-4E35-9827-89933F653883}" dt="2023-09-26T13:53:18.724" v="168" actId="122"/>
          <ac:spMkLst>
            <pc:docMk/>
            <pc:sldMk cId="77318909" sldId="290"/>
            <ac:spMk id="3" creationId="{1B688B30-E45D-E5C4-F52A-CC11E026668A}"/>
          </ac:spMkLst>
        </pc:spChg>
      </pc:sldChg>
      <pc:sldChg chg="modSp mod">
        <pc:chgData name="Danielle Luttrell" userId="d9825afb-77f9-4c23-933b-72a843a66119" providerId="ADAL" clId="{AF2175EB-968F-4E35-9827-89933F653883}" dt="2023-09-26T13:43:38.917" v="10" actId="27636"/>
        <pc:sldMkLst>
          <pc:docMk/>
          <pc:sldMk cId="3170898118" sldId="297"/>
        </pc:sldMkLst>
        <pc:spChg chg="mod">
          <ac:chgData name="Danielle Luttrell" userId="d9825afb-77f9-4c23-933b-72a843a66119" providerId="ADAL" clId="{AF2175EB-968F-4E35-9827-89933F653883}" dt="2023-09-26T13:43:38.917" v="10" actId="27636"/>
          <ac:spMkLst>
            <pc:docMk/>
            <pc:sldMk cId="3170898118" sldId="297"/>
            <ac:spMk id="5" creationId="{7DE548C9-C3D3-16FE-0C5B-02B65DB7FAC2}"/>
          </ac:spMkLst>
        </pc:spChg>
      </pc:sldChg>
      <pc:sldChg chg="modSp mod">
        <pc:chgData name="Danielle Luttrell" userId="d9825afb-77f9-4c23-933b-72a843a66119" providerId="ADAL" clId="{AF2175EB-968F-4E35-9827-89933F653883}" dt="2023-09-26T13:47:40.311" v="143" actId="20577"/>
        <pc:sldMkLst>
          <pc:docMk/>
          <pc:sldMk cId="2419329298" sldId="305"/>
        </pc:sldMkLst>
        <pc:spChg chg="mod">
          <ac:chgData name="Danielle Luttrell" userId="d9825afb-77f9-4c23-933b-72a843a66119" providerId="ADAL" clId="{AF2175EB-968F-4E35-9827-89933F653883}" dt="2023-09-26T13:47:02.060" v="137" actId="20577"/>
          <ac:spMkLst>
            <pc:docMk/>
            <pc:sldMk cId="2419329298" sldId="305"/>
            <ac:spMk id="2" creationId="{BCB99109-8629-F245-98BC-7F94637FE6A9}"/>
          </ac:spMkLst>
        </pc:spChg>
        <pc:spChg chg="mod">
          <ac:chgData name="Danielle Luttrell" userId="d9825afb-77f9-4c23-933b-72a843a66119" providerId="ADAL" clId="{AF2175EB-968F-4E35-9827-89933F653883}" dt="2023-09-26T13:47:40.311" v="143" actId="20577"/>
          <ac:spMkLst>
            <pc:docMk/>
            <pc:sldMk cId="2419329298" sldId="305"/>
            <ac:spMk id="6" creationId="{C5F16E79-D7B6-C3F4-F6E4-DD4F75593A20}"/>
          </ac:spMkLst>
        </pc:spChg>
      </pc:sldChg>
      <pc:sldChg chg="modSp mod">
        <pc:chgData name="Danielle Luttrell" userId="d9825afb-77f9-4c23-933b-72a843a66119" providerId="ADAL" clId="{AF2175EB-968F-4E35-9827-89933F653883}" dt="2023-09-26T13:50:50.430" v="155" actId="20577"/>
        <pc:sldMkLst>
          <pc:docMk/>
          <pc:sldMk cId="1993014985" sldId="306"/>
        </pc:sldMkLst>
        <pc:spChg chg="mod">
          <ac:chgData name="Danielle Luttrell" userId="d9825afb-77f9-4c23-933b-72a843a66119" providerId="ADAL" clId="{AF2175EB-968F-4E35-9827-89933F653883}" dt="2023-09-26T13:50:50.430" v="155" actId="20577"/>
          <ac:spMkLst>
            <pc:docMk/>
            <pc:sldMk cId="1993014985" sldId="306"/>
            <ac:spMk id="3" creationId="{217EB907-CFC5-05B1-7362-71A08C4D7172}"/>
          </ac:spMkLst>
        </pc:spChg>
        <pc:spChg chg="mod">
          <ac:chgData name="Danielle Luttrell" userId="d9825afb-77f9-4c23-933b-72a843a66119" providerId="ADAL" clId="{AF2175EB-968F-4E35-9827-89933F653883}" dt="2023-09-26T13:50:44.287" v="154" actId="20577"/>
          <ac:spMkLst>
            <pc:docMk/>
            <pc:sldMk cId="1993014985" sldId="306"/>
            <ac:spMk id="10" creationId="{B97BE14A-66FD-0B26-E9F7-7CB511D6184B}"/>
          </ac:spMkLst>
        </pc:spChg>
      </pc:sldChg>
      <pc:sldChg chg="modSp mod">
        <pc:chgData name="Danielle Luttrell" userId="d9825afb-77f9-4c23-933b-72a843a66119" providerId="ADAL" clId="{AF2175EB-968F-4E35-9827-89933F653883}" dt="2023-09-26T13:48:00.533" v="147" actId="1076"/>
        <pc:sldMkLst>
          <pc:docMk/>
          <pc:sldMk cId="3521240026" sldId="1423"/>
        </pc:sldMkLst>
        <pc:spChg chg="mod">
          <ac:chgData name="Danielle Luttrell" userId="d9825afb-77f9-4c23-933b-72a843a66119" providerId="ADAL" clId="{AF2175EB-968F-4E35-9827-89933F653883}" dt="2023-09-26T13:46:26.139" v="129" actId="20577"/>
          <ac:spMkLst>
            <pc:docMk/>
            <pc:sldMk cId="3521240026" sldId="1423"/>
            <ac:spMk id="2" creationId="{FDA2742B-8487-4564-BCEE-C260B2DF1075}"/>
          </ac:spMkLst>
        </pc:spChg>
        <pc:picChg chg="mod">
          <ac:chgData name="Danielle Luttrell" userId="d9825afb-77f9-4c23-933b-72a843a66119" providerId="ADAL" clId="{AF2175EB-968F-4E35-9827-89933F653883}" dt="2023-09-26T13:48:00.533" v="147" actId="1076"/>
          <ac:picMkLst>
            <pc:docMk/>
            <pc:sldMk cId="3521240026" sldId="1423"/>
            <ac:picMk id="3" creationId="{0ED0F812-A1E2-481D-C9B7-8FF4AB9A8BC5}"/>
          </ac:picMkLst>
        </pc:picChg>
        <pc:picChg chg="mod">
          <ac:chgData name="Danielle Luttrell" userId="d9825afb-77f9-4c23-933b-72a843a66119" providerId="ADAL" clId="{AF2175EB-968F-4E35-9827-89933F653883}" dt="2023-09-26T13:47:56.727" v="145" actId="1076"/>
          <ac:picMkLst>
            <pc:docMk/>
            <pc:sldMk cId="3521240026" sldId="1423"/>
            <ac:picMk id="4" creationId="{AA569D9B-53B8-0EB2-A4B7-EE0E81285691}"/>
          </ac:picMkLst>
        </pc:picChg>
      </pc:sldChg>
      <pc:sldChg chg="modSp mod">
        <pc:chgData name="Danielle Luttrell" userId="d9825afb-77f9-4c23-933b-72a843a66119" providerId="ADAL" clId="{AF2175EB-968F-4E35-9827-89933F653883}" dt="2023-09-26T13:50:10.850" v="153" actId="1076"/>
        <pc:sldMkLst>
          <pc:docMk/>
          <pc:sldMk cId="1502661781" sldId="1424"/>
        </pc:sldMkLst>
        <pc:spChg chg="mod">
          <ac:chgData name="Danielle Luttrell" userId="d9825afb-77f9-4c23-933b-72a843a66119" providerId="ADAL" clId="{AF2175EB-968F-4E35-9827-89933F653883}" dt="2023-09-26T13:48:40.505" v="148" actId="20577"/>
          <ac:spMkLst>
            <pc:docMk/>
            <pc:sldMk cId="1502661781" sldId="1424"/>
            <ac:spMk id="6" creationId="{A051C2CD-B267-C347-89A6-8E0E741756CB}"/>
          </ac:spMkLst>
        </pc:spChg>
        <pc:spChg chg="mod">
          <ac:chgData name="Danielle Luttrell" userId="d9825afb-77f9-4c23-933b-72a843a66119" providerId="ADAL" clId="{AF2175EB-968F-4E35-9827-89933F653883}" dt="2023-09-26T13:50:10.850" v="153" actId="1076"/>
          <ac:spMkLst>
            <pc:docMk/>
            <pc:sldMk cId="1502661781" sldId="1424"/>
            <ac:spMk id="7" creationId="{097D04A5-FA76-2743-8061-FA3D73F5B580}"/>
          </ac:spMkLst>
        </pc:spChg>
      </pc:sldChg>
      <pc:sldChg chg="modSp mod">
        <pc:chgData name="Danielle Luttrell" userId="d9825afb-77f9-4c23-933b-72a843a66119" providerId="ADAL" clId="{AF2175EB-968F-4E35-9827-89933F653883}" dt="2023-09-26T13:42:28.539" v="8" actId="20577"/>
        <pc:sldMkLst>
          <pc:docMk/>
          <pc:sldMk cId="1130342589" sldId="1427"/>
        </pc:sldMkLst>
        <pc:spChg chg="mod">
          <ac:chgData name="Danielle Luttrell" userId="d9825afb-77f9-4c23-933b-72a843a66119" providerId="ADAL" clId="{AF2175EB-968F-4E35-9827-89933F653883}" dt="2023-09-26T13:42:28.539" v="8" actId="20577"/>
          <ac:spMkLst>
            <pc:docMk/>
            <pc:sldMk cId="1130342589" sldId="1427"/>
            <ac:spMk id="4" creationId="{050F0DE9-0F8A-9D1F-0085-B69D6F974FC2}"/>
          </ac:spMkLst>
        </pc:spChg>
        <pc:spChg chg="mod">
          <ac:chgData name="Danielle Luttrell" userId="d9825afb-77f9-4c23-933b-72a843a66119" providerId="ADAL" clId="{AF2175EB-968F-4E35-9827-89933F653883}" dt="2023-09-26T11:59:14.097" v="0" actId="14100"/>
          <ac:spMkLst>
            <pc:docMk/>
            <pc:sldMk cId="1130342589" sldId="1427"/>
            <ac:spMk id="12" creationId="{DCA305F9-3B0C-80BE-C635-78CF7D292118}"/>
          </ac:spMkLst>
        </pc:spChg>
      </pc:sldChg>
      <pc:sldChg chg="modSp mod">
        <pc:chgData name="Danielle Luttrell" userId="d9825afb-77f9-4c23-933b-72a843a66119" providerId="ADAL" clId="{AF2175EB-968F-4E35-9827-89933F653883}" dt="2023-09-26T13:52:14.389" v="165" actId="20577"/>
        <pc:sldMkLst>
          <pc:docMk/>
          <pc:sldMk cId="2936318925" sldId="1464"/>
        </pc:sldMkLst>
        <pc:spChg chg="mod">
          <ac:chgData name="Danielle Luttrell" userId="d9825afb-77f9-4c23-933b-72a843a66119" providerId="ADAL" clId="{AF2175EB-968F-4E35-9827-89933F653883}" dt="2023-09-26T13:51:48.354" v="157" actId="1076"/>
          <ac:spMkLst>
            <pc:docMk/>
            <pc:sldMk cId="2936318925" sldId="1464"/>
            <ac:spMk id="6" creationId="{A051C2CD-B267-C347-89A6-8E0E741756CB}"/>
          </ac:spMkLst>
        </pc:spChg>
        <pc:spChg chg="mod">
          <ac:chgData name="Danielle Luttrell" userId="d9825afb-77f9-4c23-933b-72a843a66119" providerId="ADAL" clId="{AF2175EB-968F-4E35-9827-89933F653883}" dt="2023-09-26T13:52:14.389" v="165" actId="20577"/>
          <ac:spMkLst>
            <pc:docMk/>
            <pc:sldMk cId="2936318925" sldId="1464"/>
            <ac:spMk id="7" creationId="{097D04A5-FA76-2743-8061-FA3D73F5B580}"/>
          </ac:spMkLst>
        </pc:spChg>
      </pc:sldChg>
      <pc:sldChg chg="new del">
        <pc:chgData name="Danielle Luttrell" userId="d9825afb-77f9-4c23-933b-72a843a66119" providerId="ADAL" clId="{AF2175EB-968F-4E35-9827-89933F653883}" dt="2023-09-26T14:01:17.546" v="175" actId="2696"/>
        <pc:sldMkLst>
          <pc:docMk/>
          <pc:sldMk cId="4066294691" sldId="1469"/>
        </pc:sldMkLst>
      </pc:sldChg>
      <pc:sldChg chg="addSp delSp modSp add mod">
        <pc:chgData name="Danielle Luttrell" userId="d9825afb-77f9-4c23-933b-72a843a66119" providerId="ADAL" clId="{AF2175EB-968F-4E35-9827-89933F653883}" dt="2023-09-26T14:15:39.554" v="343" actId="1076"/>
        <pc:sldMkLst>
          <pc:docMk/>
          <pc:sldMk cId="4031610796" sldId="1470"/>
        </pc:sldMkLst>
        <pc:spChg chg="mod">
          <ac:chgData name="Danielle Luttrell" userId="d9825afb-77f9-4c23-933b-72a843a66119" providerId="ADAL" clId="{AF2175EB-968F-4E35-9827-89933F653883}" dt="2023-09-26T14:15:39.554" v="343" actId="1076"/>
          <ac:spMkLst>
            <pc:docMk/>
            <pc:sldMk cId="4031610796" sldId="1470"/>
            <ac:spMk id="4" creationId="{F4D9EA8C-9CD7-ED86-0EFB-FBA0D1CFECA6}"/>
          </ac:spMkLst>
        </pc:spChg>
        <pc:spChg chg="mod">
          <ac:chgData name="Danielle Luttrell" userId="d9825afb-77f9-4c23-933b-72a843a66119" providerId="ADAL" clId="{AF2175EB-968F-4E35-9827-89933F653883}" dt="2023-09-26T14:13:57.351" v="334" actId="14100"/>
          <ac:spMkLst>
            <pc:docMk/>
            <pc:sldMk cId="4031610796" sldId="1470"/>
            <ac:spMk id="14" creationId="{2C027590-BD66-525D-FD20-1D913739B943}"/>
          </ac:spMkLst>
        </pc:spChg>
        <pc:picChg chg="add mod">
          <ac:chgData name="Danielle Luttrell" userId="d9825afb-77f9-4c23-933b-72a843a66119" providerId="ADAL" clId="{AF2175EB-968F-4E35-9827-89933F653883}" dt="2023-09-26T14:03:26.674" v="227" actId="14100"/>
          <ac:picMkLst>
            <pc:docMk/>
            <pc:sldMk cId="4031610796" sldId="1470"/>
            <ac:picMk id="3" creationId="{98877B3D-A351-6253-5FDC-50D9652931F2}"/>
          </ac:picMkLst>
        </pc:picChg>
        <pc:picChg chg="del">
          <ac:chgData name="Danielle Luttrell" userId="d9825afb-77f9-4c23-933b-72a843a66119" providerId="ADAL" clId="{AF2175EB-968F-4E35-9827-89933F653883}" dt="2023-09-26T14:01:45.819" v="180" actId="478"/>
          <ac:picMkLst>
            <pc:docMk/>
            <pc:sldMk cId="4031610796" sldId="1470"/>
            <ac:picMk id="7" creationId="{FCED9D36-A1F3-294B-D715-A6E7289217F2}"/>
          </ac:picMkLst>
        </pc:picChg>
        <pc:picChg chg="del">
          <ac:chgData name="Danielle Luttrell" userId="d9825afb-77f9-4c23-933b-72a843a66119" providerId="ADAL" clId="{AF2175EB-968F-4E35-9827-89933F653883}" dt="2023-09-26T14:01:34.985" v="177" actId="478"/>
          <ac:picMkLst>
            <pc:docMk/>
            <pc:sldMk cId="4031610796" sldId="1470"/>
            <ac:picMk id="1026" creationId="{CCA571C0-FC1E-F7F4-2C2D-F7AE205AF279}"/>
          </ac:picMkLst>
        </pc:picChg>
      </pc:sldChg>
      <pc:sldChg chg="add del">
        <pc:chgData name="Danielle Luttrell" userId="d9825afb-77f9-4c23-933b-72a843a66119" providerId="ADAL" clId="{AF2175EB-968F-4E35-9827-89933F653883}" dt="2023-09-26T14:14:52.065" v="337"/>
        <pc:sldMkLst>
          <pc:docMk/>
          <pc:sldMk cId="2076419534" sldId="14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552DE8-1261-E4A8-4C12-BF29F9C348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95AEBF-668A-F3D4-2CE8-803D4DF340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203D0-3C4F-C441-B390-4E9E502759B8}" type="datetimeFigureOut">
              <a:rPr lang="en-US" smtClean="0"/>
              <a:t>9/29/2023</a:t>
            </a:fld>
            <a:endParaRPr lang="en-US" dirty="0"/>
          </a:p>
        </p:txBody>
      </p:sp>
      <p:sp>
        <p:nvSpPr>
          <p:cNvPr id="4" name="Footer Placeholder 3">
            <a:extLst>
              <a:ext uri="{FF2B5EF4-FFF2-40B4-BE49-F238E27FC236}">
                <a16:creationId xmlns:a16="http://schemas.microsoft.com/office/drawing/2014/main" id="{BF086A43-2F3E-DD77-4A23-C04148674D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C0EAEA9-E917-3495-C37A-7D17B44778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31B28C-7F84-D047-BB16-B6A765C66272}" type="slidenum">
              <a:rPr lang="en-US" smtClean="0"/>
              <a:t>‹#›</a:t>
            </a:fld>
            <a:endParaRPr lang="en-US" dirty="0"/>
          </a:p>
        </p:txBody>
      </p:sp>
    </p:spTree>
    <p:extLst>
      <p:ext uri="{BB962C8B-B14F-4D97-AF65-F5344CB8AC3E}">
        <p14:creationId xmlns:p14="http://schemas.microsoft.com/office/powerpoint/2010/main" val="2445813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D8F97-52B2-7C42-803E-2C758DEBB61A}"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727D9-F733-C24E-BAD9-69CCE7D0C5E0}" type="slidenum">
              <a:rPr lang="en-US" smtClean="0"/>
              <a:t>‹#›</a:t>
            </a:fld>
            <a:endParaRPr lang="en-US" dirty="0"/>
          </a:p>
        </p:txBody>
      </p:sp>
    </p:spTree>
    <p:extLst>
      <p:ext uri="{BB962C8B-B14F-4D97-AF65-F5344CB8AC3E}">
        <p14:creationId xmlns:p14="http://schemas.microsoft.com/office/powerpoint/2010/main" val="386135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D1C7B-054A-4A0F-A0D6-B3F4487555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64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3</a:t>
            </a:fld>
            <a:endParaRPr lang="en-US" dirty="0"/>
          </a:p>
        </p:txBody>
      </p:sp>
    </p:spTree>
    <p:extLst>
      <p:ext uri="{BB962C8B-B14F-4D97-AF65-F5344CB8AC3E}">
        <p14:creationId xmlns:p14="http://schemas.microsoft.com/office/powerpoint/2010/main" val="413294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6</a:t>
            </a:fld>
            <a:endParaRPr lang="en-US" dirty="0"/>
          </a:p>
        </p:txBody>
      </p:sp>
    </p:spTree>
    <p:extLst>
      <p:ext uri="{BB962C8B-B14F-4D97-AF65-F5344CB8AC3E}">
        <p14:creationId xmlns:p14="http://schemas.microsoft.com/office/powerpoint/2010/main" val="23444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15</a:t>
            </a:fld>
            <a:endParaRPr lang="en-US" dirty="0"/>
          </a:p>
        </p:txBody>
      </p:sp>
    </p:spTree>
    <p:extLst>
      <p:ext uri="{BB962C8B-B14F-4D97-AF65-F5344CB8AC3E}">
        <p14:creationId xmlns:p14="http://schemas.microsoft.com/office/powerpoint/2010/main" val="254661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16</a:t>
            </a:fld>
            <a:endParaRPr lang="en-US" dirty="0"/>
          </a:p>
        </p:txBody>
      </p:sp>
    </p:spTree>
    <p:extLst>
      <p:ext uri="{BB962C8B-B14F-4D97-AF65-F5344CB8AC3E}">
        <p14:creationId xmlns:p14="http://schemas.microsoft.com/office/powerpoint/2010/main" val="295811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D1C7B-054A-4A0F-A0D6-B3F448755533}" type="slidenum">
              <a:rPr lang="en-US" smtClean="0"/>
              <a:t>19</a:t>
            </a:fld>
            <a:endParaRPr lang="en-US" dirty="0"/>
          </a:p>
        </p:txBody>
      </p:sp>
    </p:spTree>
    <p:extLst>
      <p:ext uri="{BB962C8B-B14F-4D97-AF65-F5344CB8AC3E}">
        <p14:creationId xmlns:p14="http://schemas.microsoft.com/office/powerpoint/2010/main" val="315891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36CBF8-F202-995B-EDE7-20DB6229EE95}"/>
              </a:ext>
            </a:extLst>
          </p:cNvPr>
          <p:cNvSpPr>
            <a:spLocks noGrp="1"/>
          </p:cNvSpPr>
          <p:nvPr>
            <p:ph type="subTitle" idx="1"/>
          </p:nvPr>
        </p:nvSpPr>
        <p:spPr>
          <a:xfrm>
            <a:off x="593923" y="3947211"/>
            <a:ext cx="5502078" cy="1217914"/>
          </a:xfrm>
        </p:spPr>
        <p:txBody>
          <a:bodyPr>
            <a:normAutofit/>
          </a:bodyPr>
          <a:lstStyle>
            <a:lvl1pPr marL="0" indent="0" algn="l">
              <a:buNone/>
              <a:defRPr sz="3600" b="1" i="0">
                <a:solidFill>
                  <a:srgbClr val="0989F8"/>
                </a:solidFill>
                <a:latin typeface="Nunito Sa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descr="Logo&#10;&#10;Description automatically generated">
            <a:extLst>
              <a:ext uri="{FF2B5EF4-FFF2-40B4-BE49-F238E27FC236}">
                <a16:creationId xmlns:a16="http://schemas.microsoft.com/office/drawing/2014/main" id="{143D8C86-FDED-4129-52FB-C58ECA6BC455}"/>
              </a:ext>
            </a:extLst>
          </p:cNvPr>
          <p:cNvPicPr>
            <a:picLocks noChangeAspect="1"/>
          </p:cNvPicPr>
          <p:nvPr userDrawn="1"/>
        </p:nvPicPr>
        <p:blipFill>
          <a:blip r:embed="rId2"/>
          <a:stretch>
            <a:fillRect/>
          </a:stretch>
        </p:blipFill>
        <p:spPr>
          <a:xfrm>
            <a:off x="593921" y="2633548"/>
            <a:ext cx="4843051" cy="760914"/>
          </a:xfrm>
          <a:prstGeom prst="rect">
            <a:avLst/>
          </a:prstGeom>
        </p:spPr>
      </p:pic>
      <p:sp>
        <p:nvSpPr>
          <p:cNvPr id="9" name="Freeform 8">
            <a:extLst>
              <a:ext uri="{FF2B5EF4-FFF2-40B4-BE49-F238E27FC236}">
                <a16:creationId xmlns:a16="http://schemas.microsoft.com/office/drawing/2014/main" id="{50BFF915-7079-CDF8-E85D-A3EB1498F7B7}"/>
              </a:ext>
            </a:extLst>
          </p:cNvPr>
          <p:cNvSpPr/>
          <p:nvPr userDrawn="1"/>
        </p:nvSpPr>
        <p:spPr>
          <a:xfrm>
            <a:off x="-24714" y="6549081"/>
            <a:ext cx="12290854" cy="333633"/>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Tree>
    <p:extLst>
      <p:ext uri="{BB962C8B-B14F-4D97-AF65-F5344CB8AC3E}">
        <p14:creationId xmlns:p14="http://schemas.microsoft.com/office/powerpoint/2010/main" val="154750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414845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5" name="Picture 14" descr="A picture containing circle&#10;&#10;Description automatically generated">
            <a:extLst>
              <a:ext uri="{FF2B5EF4-FFF2-40B4-BE49-F238E27FC236}">
                <a16:creationId xmlns:a16="http://schemas.microsoft.com/office/drawing/2014/main" id="{AB8D5D7E-8A48-CD77-BFD4-1F35A50E9897}"/>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38C3AED6-091B-D50A-1C19-1971BBA39635}"/>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F7E2DD9D-B0CF-2962-B73B-43C9ACE65253}"/>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969B2EED-FC0F-1458-93B3-F5BD854A5E3D}"/>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0FDAA366-1FB7-7AF4-47D6-1624CFECDD40}"/>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C2E21D66-9669-DEEE-DB41-590CDF13BE82}"/>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9F2FA65-956F-1C1D-F294-71F5B034717B}"/>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822848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10" descr="A picture containing circle&#10;&#10;Description automatically generated">
            <a:extLst>
              <a:ext uri="{FF2B5EF4-FFF2-40B4-BE49-F238E27FC236}">
                <a16:creationId xmlns:a16="http://schemas.microsoft.com/office/drawing/2014/main" id="{828F9C74-4C70-AFB8-7DFA-70CDC37B3492}"/>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8732BF4C-FB90-A49F-C11F-6EF692957B5D}"/>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6BA1E38A-2F7A-B753-1506-CC30F893972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822C3D43-9B39-47C2-2FB4-356E331602FA}"/>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B0BD530F-57CB-BA73-AA46-BBFC9288860E}"/>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0459F9E8-39BD-F29A-B34F-AF1023CE24F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73F1507-B078-B55A-6180-3556E54DE6A9}"/>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21254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rgbClr val="0004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 Placeholder 2">
            <a:extLst>
              <a:ext uri="{FF2B5EF4-FFF2-40B4-BE49-F238E27FC236}">
                <a16:creationId xmlns:a16="http://schemas.microsoft.com/office/drawing/2014/main" id="{F3DC73AA-ED16-C6DA-B636-BA4D52C87C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Bold</a:t>
            </a:r>
            <a:br>
              <a:rPr lang="en-US" dirty="0"/>
            </a:br>
            <a:r>
              <a:rPr lang="en-US" dirty="0"/>
              <a:t>bold 24pt</a:t>
            </a:r>
          </a:p>
        </p:txBody>
      </p:sp>
      <p:sp>
        <p:nvSpPr>
          <p:cNvPr id="9" name="Content Placeholder 3">
            <a:extLst>
              <a:ext uri="{FF2B5EF4-FFF2-40B4-BE49-F238E27FC236}">
                <a16:creationId xmlns:a16="http://schemas.microsoft.com/office/drawing/2014/main" id="{E40F3782-916D-C27B-4CD3-CBEAADD89747}"/>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2" name="Title 1">
            <a:extLst>
              <a:ext uri="{FF2B5EF4-FFF2-40B4-BE49-F238E27FC236}">
                <a16:creationId xmlns:a16="http://schemas.microsoft.com/office/drawing/2014/main" id="{D86012EA-CFF1-FFDC-3194-C21188670478}"/>
              </a:ext>
            </a:extLst>
          </p:cNvPr>
          <p:cNvSpPr>
            <a:spLocks noGrp="1"/>
          </p:cNvSpPr>
          <p:nvPr>
            <p:ph type="title" hasCustomPrompt="1"/>
          </p:nvPr>
        </p:nvSpPr>
        <p:spPr>
          <a:xfrm>
            <a:off x="1161063" y="365125"/>
            <a:ext cx="10358389"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17831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a:extLst>
              <a:ext uri="{FF2B5EF4-FFF2-40B4-BE49-F238E27FC236}">
                <a16:creationId xmlns:a16="http://schemas.microsoft.com/office/drawing/2014/main" id="{3B7309EC-EEF7-2A92-0FA7-D54BEE8D24E0}"/>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2" name="Rectangle 8">
            <a:extLst>
              <a:ext uri="{FF2B5EF4-FFF2-40B4-BE49-F238E27FC236}">
                <a16:creationId xmlns:a16="http://schemas.microsoft.com/office/drawing/2014/main" id="{6229BE04-47D4-18AC-5B76-215E304270FA}"/>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Text Placeholder 2">
            <a:extLst>
              <a:ext uri="{FF2B5EF4-FFF2-40B4-BE49-F238E27FC236}">
                <a16:creationId xmlns:a16="http://schemas.microsoft.com/office/drawing/2014/main" id="{3506717B-1A27-F37F-94C8-3F4F142FC5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Semi </a:t>
            </a:r>
            <a:br>
              <a:rPr lang="en-US" dirty="0"/>
            </a:br>
            <a:r>
              <a:rPr lang="en-US" dirty="0"/>
              <a:t>bold 24pt</a:t>
            </a:r>
          </a:p>
        </p:txBody>
      </p:sp>
      <p:sp>
        <p:nvSpPr>
          <p:cNvPr id="7" name="Content Placeholder 3">
            <a:extLst>
              <a:ext uri="{FF2B5EF4-FFF2-40B4-BE49-F238E27FC236}">
                <a16:creationId xmlns:a16="http://schemas.microsoft.com/office/drawing/2014/main" id="{D0D5B410-82C9-3991-C6CD-8825CD5BF9FB}"/>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itle 1">
            <a:extLst>
              <a:ext uri="{FF2B5EF4-FFF2-40B4-BE49-F238E27FC236}">
                <a16:creationId xmlns:a16="http://schemas.microsoft.com/office/drawing/2014/main" id="{03351E50-6595-BB0B-2D1A-3B3E57603E56}"/>
              </a:ext>
            </a:extLst>
          </p:cNvPr>
          <p:cNvSpPr>
            <a:spLocks noGrp="1"/>
          </p:cNvSpPr>
          <p:nvPr>
            <p:ph type="title" hasCustomPrompt="1"/>
          </p:nvPr>
        </p:nvSpPr>
        <p:spPr>
          <a:xfrm>
            <a:off x="1161063"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3185001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4990" y="502282"/>
            <a:ext cx="836613" cy="8232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5" name="Picture Placeholder 2">
            <a:extLst>
              <a:ext uri="{FF2B5EF4-FFF2-40B4-BE49-F238E27FC236}">
                <a16:creationId xmlns:a16="http://schemas.microsoft.com/office/drawing/2014/main" id="{E12202DD-4B38-4A9A-700F-90E43A8393B3}"/>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7" name="Picture 6" descr="Logo&#10;&#10;Description automatically generated">
            <a:extLst>
              <a:ext uri="{FF2B5EF4-FFF2-40B4-BE49-F238E27FC236}">
                <a16:creationId xmlns:a16="http://schemas.microsoft.com/office/drawing/2014/main" id="{99BCA9A8-9948-E849-EE8F-76BDC467E32D}"/>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9" name="Text Placeholder 2">
            <a:extLst>
              <a:ext uri="{FF2B5EF4-FFF2-40B4-BE49-F238E27FC236}">
                <a16:creationId xmlns:a16="http://schemas.microsoft.com/office/drawing/2014/main" id="{73D6FA09-2306-091E-FC2A-7B4352EA1CAA}"/>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10" name="Content Placeholder 3">
            <a:extLst>
              <a:ext uri="{FF2B5EF4-FFF2-40B4-BE49-F238E27FC236}">
                <a16:creationId xmlns:a16="http://schemas.microsoft.com/office/drawing/2014/main" id="{22870DCB-EC35-A63D-27C3-8F0A31C6FCC4}"/>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3" name="Title 1">
            <a:extLst>
              <a:ext uri="{FF2B5EF4-FFF2-40B4-BE49-F238E27FC236}">
                <a16:creationId xmlns:a16="http://schemas.microsoft.com/office/drawing/2014/main" id="{A4E2BA50-53DC-AE16-8FC7-9317E1D38BD8}"/>
              </a:ext>
            </a:extLst>
          </p:cNvPr>
          <p:cNvSpPr>
            <a:spLocks noGrp="1"/>
          </p:cNvSpPr>
          <p:nvPr>
            <p:ph type="title" hasCustomPrompt="1"/>
          </p:nvPr>
        </p:nvSpPr>
        <p:spPr>
          <a:xfrm>
            <a:off x="1161063" y="365125"/>
            <a:ext cx="10392762"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60682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A5AC17BB-F7DF-9C17-5CC6-B9AC95E57AF1}"/>
              </a:ext>
            </a:extLst>
          </p:cNvPr>
          <p:cNvSpPr/>
          <p:nvPr userDrawn="1"/>
        </p:nvSpPr>
        <p:spPr>
          <a:xfrm>
            <a:off x="-67873" y="-50033"/>
            <a:ext cx="5251062"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 name="Title 1">
            <a:extLst>
              <a:ext uri="{FF2B5EF4-FFF2-40B4-BE49-F238E27FC236}">
                <a16:creationId xmlns:a16="http://schemas.microsoft.com/office/drawing/2014/main" id="{1DB5E347-073A-5FB1-B54A-924C6D8F775D}"/>
              </a:ext>
            </a:extLst>
          </p:cNvPr>
          <p:cNvSpPr>
            <a:spLocks noGrp="1"/>
          </p:cNvSpPr>
          <p:nvPr>
            <p:ph type="title"/>
          </p:nvPr>
        </p:nvSpPr>
        <p:spPr>
          <a:xfrm>
            <a:off x="591540" y="914400"/>
            <a:ext cx="3932237" cy="1600200"/>
          </a:xfrm>
        </p:spPr>
        <p:txBody>
          <a:bodyPr anchor="b"/>
          <a:lstStyle>
            <a:lvl1pPr>
              <a:defRPr sz="3200" b="0" i="0">
                <a:solidFill>
                  <a:schemeClr val="bg1"/>
                </a:solidFill>
                <a:latin typeface="Jubilat Medium" pitchFamily="2" charset="0"/>
                <a:cs typeface="Poppins SemiBold"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096362EC-0B9C-7BA1-68EA-625851E020D4}"/>
              </a:ext>
            </a:extLst>
          </p:cNvPr>
          <p:cNvSpPr>
            <a:spLocks noGrp="1"/>
          </p:cNvSpPr>
          <p:nvPr>
            <p:ph type="body" sz="half" idx="2"/>
          </p:nvPr>
        </p:nvSpPr>
        <p:spPr>
          <a:xfrm>
            <a:off x="591540" y="2514600"/>
            <a:ext cx="3932237" cy="3811588"/>
          </a:xfrm>
        </p:spPr>
        <p:txBody>
          <a:bodyPr/>
          <a:lstStyle>
            <a:lvl1pPr marL="0" indent="0">
              <a:buNone/>
              <a:defRPr sz="1600" b="1" i="0">
                <a:solidFill>
                  <a:schemeClr val="bg1"/>
                </a:solidFill>
                <a:latin typeface="Nunito Sa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2">
            <a:extLst>
              <a:ext uri="{FF2B5EF4-FFF2-40B4-BE49-F238E27FC236}">
                <a16:creationId xmlns:a16="http://schemas.microsoft.com/office/drawing/2014/main" id="{0DBBB65F-C6AE-6ADC-E172-CE53ADD6E815}"/>
              </a:ext>
            </a:extLst>
          </p:cNvPr>
          <p:cNvSpPr>
            <a:spLocks noGrp="1"/>
          </p:cNvSpPr>
          <p:nvPr>
            <p:ph type="body" idx="10" hasCustomPrompt="1"/>
          </p:nvPr>
        </p:nvSpPr>
        <p:spPr>
          <a:xfrm>
            <a:off x="6096000" y="1233488"/>
            <a:ext cx="5157787" cy="823912"/>
          </a:xfrm>
        </p:spPr>
        <p:txBody>
          <a:bodyPr anchor="b"/>
          <a:lstStyle>
            <a:lvl1pPr marL="0" indent="0">
              <a:buNone/>
              <a:defRPr sz="2400" b="0" i="0">
                <a:solidFill>
                  <a:schemeClr val="accent1"/>
                </a:solidFill>
                <a:latin typeface="Jubilat Medium" pitchFamily="2" charset="0"/>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Jubilat</a:t>
            </a:r>
            <a:br>
              <a:rPr lang="en-US" dirty="0"/>
            </a:br>
            <a:r>
              <a:rPr lang="en-US" dirty="0"/>
              <a:t>Medium 24pt</a:t>
            </a:r>
          </a:p>
        </p:txBody>
      </p:sp>
      <p:pic>
        <p:nvPicPr>
          <p:cNvPr id="19" name="Picture 18" descr="Logo&#10;&#10;Description automatically generated">
            <a:extLst>
              <a:ext uri="{FF2B5EF4-FFF2-40B4-BE49-F238E27FC236}">
                <a16:creationId xmlns:a16="http://schemas.microsoft.com/office/drawing/2014/main" id="{4403F11C-CF74-BEF0-9AB5-524FC73C8CE2}"/>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8" name="Content Placeholder 3">
            <a:extLst>
              <a:ext uri="{FF2B5EF4-FFF2-40B4-BE49-F238E27FC236}">
                <a16:creationId xmlns:a16="http://schemas.microsoft.com/office/drawing/2014/main" id="{2CC858B1-7989-D975-EC15-6D7E661C9D17}"/>
              </a:ext>
            </a:extLst>
          </p:cNvPr>
          <p:cNvSpPr>
            <a:spLocks noGrp="1"/>
          </p:cNvSpPr>
          <p:nvPr>
            <p:ph sz="half" idx="11" hasCustomPrompt="1"/>
          </p:nvPr>
        </p:nvSpPr>
        <p:spPr>
          <a:xfrm>
            <a:off x="6107349" y="2057400"/>
            <a:ext cx="5157787" cy="3684588"/>
          </a:xfrm>
        </p:spPr>
        <p:txBody>
          <a:bodyPr/>
          <a:lstStyle>
            <a:lvl1pPr>
              <a:lnSpc>
                <a:spcPct val="150000"/>
              </a:lnSpc>
              <a:buClr>
                <a:schemeClr val="tx2"/>
              </a:buClr>
              <a:defRPr sz="2400" b="1" i="0">
                <a:solidFill>
                  <a:schemeClr val="tx2"/>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Tree>
    <p:extLst>
      <p:ext uri="{BB962C8B-B14F-4D97-AF65-F5344CB8AC3E}">
        <p14:creationId xmlns:p14="http://schemas.microsoft.com/office/powerpoint/2010/main" val="205146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CFB49B-1E78-9811-7700-9C39BD622A4C}"/>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8" name="Picture 27" descr="A picture containing text, clipart&#10;&#10;Description automatically generated">
            <a:extLst>
              <a:ext uri="{FF2B5EF4-FFF2-40B4-BE49-F238E27FC236}">
                <a16:creationId xmlns:a16="http://schemas.microsoft.com/office/drawing/2014/main" id="{03253112-12F6-73E1-66E2-762D12B404E5}"/>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30" name="Picture Placeholder 29">
            <a:extLst>
              <a:ext uri="{FF2B5EF4-FFF2-40B4-BE49-F238E27FC236}">
                <a16:creationId xmlns:a16="http://schemas.microsoft.com/office/drawing/2014/main" id="{DEEFCE3E-FF6E-A672-0B34-177548DCE101}"/>
              </a:ext>
            </a:extLst>
          </p:cNvPr>
          <p:cNvSpPr>
            <a:spLocks noGrp="1"/>
          </p:cNvSpPr>
          <p:nvPr>
            <p:ph type="pic" sz="quarter" idx="10"/>
          </p:nvPr>
        </p:nvSpPr>
        <p:spPr>
          <a:xfrm>
            <a:off x="839788" y="2027238"/>
            <a:ext cx="10737850" cy="4138784"/>
          </a:xfrm>
        </p:spPr>
        <p:txBody>
          <a:bodyPr/>
          <a:lstStyle>
            <a:lvl1pPr>
              <a:defRPr b="1" i="0">
                <a:latin typeface="Nunito Sans" pitchFamily="2" charset="77"/>
              </a:defRPr>
            </a:lvl1pPr>
          </a:lstStyle>
          <a:p>
            <a:endParaRPr lang="en-US" dirty="0"/>
          </a:p>
        </p:txBody>
      </p:sp>
      <p:sp>
        <p:nvSpPr>
          <p:cNvPr id="3" name="Title 1">
            <a:extLst>
              <a:ext uri="{FF2B5EF4-FFF2-40B4-BE49-F238E27FC236}">
                <a16:creationId xmlns:a16="http://schemas.microsoft.com/office/drawing/2014/main" id="{3EE1CD6E-8FBE-8663-E081-3F5C70835AC8}"/>
              </a:ext>
            </a:extLst>
          </p:cNvPr>
          <p:cNvSpPr>
            <a:spLocks noGrp="1"/>
          </p:cNvSpPr>
          <p:nvPr>
            <p:ph type="title" hasCustomPrompt="1"/>
          </p:nvPr>
        </p:nvSpPr>
        <p:spPr>
          <a:xfrm>
            <a:off x="839788" y="365125"/>
            <a:ext cx="10515600" cy="1325563"/>
          </a:xfrm>
        </p:spPr>
        <p:txBody>
          <a:bodyPr>
            <a:normAutofit/>
          </a:bodyPr>
          <a:lstStyle>
            <a:lvl1pPr algn="ct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2" name="TextBox 1">
            <a:extLst>
              <a:ext uri="{FF2B5EF4-FFF2-40B4-BE49-F238E27FC236}">
                <a16:creationId xmlns:a16="http://schemas.microsoft.com/office/drawing/2014/main" id="{65D4E089-5534-AD5F-9CA7-56744B9574DE}"/>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220584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2C79E460-3E3D-7082-6A7D-80CB4642556F}"/>
              </a:ext>
            </a:extLst>
          </p:cNvPr>
          <p:cNvGrpSpPr/>
          <p:nvPr userDrawn="1"/>
        </p:nvGrpSpPr>
        <p:grpSpPr>
          <a:xfrm>
            <a:off x="0" y="0"/>
            <a:ext cx="12192000" cy="6858002"/>
            <a:chOff x="0" y="0"/>
            <a:chExt cx="3335756" cy="3752726"/>
          </a:xfrm>
        </p:grpSpPr>
        <p:sp>
          <p:nvSpPr>
            <p:cNvPr id="8" name="Freeform 5">
              <a:extLst>
                <a:ext uri="{FF2B5EF4-FFF2-40B4-BE49-F238E27FC236}">
                  <a16:creationId xmlns:a16="http://schemas.microsoft.com/office/drawing/2014/main" id="{56E958D8-2253-6398-BE5A-DD0C54FBDD49}"/>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pic>
        <p:nvPicPr>
          <p:cNvPr id="9" name="Picture 8" descr="Logo&#10;&#10;Description automatically generated">
            <a:extLst>
              <a:ext uri="{FF2B5EF4-FFF2-40B4-BE49-F238E27FC236}">
                <a16:creationId xmlns:a16="http://schemas.microsoft.com/office/drawing/2014/main" id="{22460C69-E86B-0653-F64C-B15EAED42218}"/>
              </a:ext>
            </a:extLst>
          </p:cNvPr>
          <p:cNvPicPr>
            <a:picLocks noChangeAspect="1"/>
          </p:cNvPicPr>
          <p:nvPr userDrawn="1"/>
        </p:nvPicPr>
        <p:blipFill>
          <a:blip r:embed="rId2"/>
          <a:stretch>
            <a:fillRect/>
          </a:stretch>
        </p:blipFill>
        <p:spPr>
          <a:xfrm>
            <a:off x="2613911" y="2881913"/>
            <a:ext cx="6964178" cy="1094174"/>
          </a:xfrm>
          <a:prstGeom prst="rect">
            <a:avLst/>
          </a:prstGeom>
        </p:spPr>
      </p:pic>
    </p:spTree>
    <p:extLst>
      <p:ext uri="{BB962C8B-B14F-4D97-AF65-F5344CB8AC3E}">
        <p14:creationId xmlns:p14="http://schemas.microsoft.com/office/powerpoint/2010/main" val="2793289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F04BD4-27A1-E3BA-B1FC-7F1FF577CCFA}"/>
              </a:ext>
            </a:extLst>
          </p:cNvPr>
          <p:cNvSpPr/>
          <p:nvPr userDrawn="1"/>
        </p:nvSpPr>
        <p:spPr>
          <a:xfrm>
            <a:off x="-114300" y="-128588"/>
            <a:ext cx="12472988" cy="702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white letter on a black background&#10;&#10;Description automatically generated with low confidence">
            <a:extLst>
              <a:ext uri="{FF2B5EF4-FFF2-40B4-BE49-F238E27FC236}">
                <a16:creationId xmlns:a16="http://schemas.microsoft.com/office/drawing/2014/main" id="{9050F6C5-B77A-AF32-3AB7-D95301881C17}"/>
              </a:ext>
            </a:extLst>
          </p:cNvPr>
          <p:cNvPicPr>
            <a:picLocks noChangeAspect="1"/>
          </p:cNvPicPr>
          <p:nvPr userDrawn="1"/>
        </p:nvPicPr>
        <p:blipFill>
          <a:blip r:embed="rId2"/>
          <a:stretch>
            <a:fillRect/>
          </a:stretch>
        </p:blipFill>
        <p:spPr>
          <a:xfrm>
            <a:off x="5732812" y="5572125"/>
            <a:ext cx="6277055" cy="986217"/>
          </a:xfrm>
          <a:prstGeom prst="rect">
            <a:avLst/>
          </a:prstGeom>
        </p:spPr>
      </p:pic>
    </p:spTree>
    <p:extLst>
      <p:ext uri="{BB962C8B-B14F-4D97-AF65-F5344CB8AC3E}">
        <p14:creationId xmlns:p14="http://schemas.microsoft.com/office/powerpoint/2010/main" val="358930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9C30-C9EF-CF21-7F0F-704B513F2FA5}"/>
              </a:ext>
            </a:extLst>
          </p:cNvPr>
          <p:cNvSpPr>
            <a:spLocks noGrp="1"/>
          </p:cNvSpPr>
          <p:nvPr>
            <p:ph type="title"/>
          </p:nvPr>
        </p:nvSpPr>
        <p:spPr>
          <a:xfrm>
            <a:off x="831849" y="189857"/>
            <a:ext cx="6891123" cy="2852737"/>
          </a:xfrm>
        </p:spPr>
        <p:txBody>
          <a:bodyPr anchor="b"/>
          <a:lstStyle>
            <a:lvl1pPr>
              <a:defRPr sz="6000" b="1" i="0" baseline="0">
                <a:solidFill>
                  <a:schemeClr val="accent1"/>
                </a:solidFill>
                <a:latin typeface="Jubilat Medium" pitchFamily="2" charset="0"/>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57B3F2A4-F355-A6D6-7842-05DB977696EB}"/>
              </a:ext>
            </a:extLst>
          </p:cNvPr>
          <p:cNvSpPr>
            <a:spLocks noGrp="1"/>
          </p:cNvSpPr>
          <p:nvPr>
            <p:ph type="body" idx="1"/>
          </p:nvPr>
        </p:nvSpPr>
        <p:spPr>
          <a:xfrm>
            <a:off x="831850" y="3175687"/>
            <a:ext cx="6483350" cy="1394082"/>
          </a:xfrm>
        </p:spPr>
        <p:txBody>
          <a:bodyPr/>
          <a:lstStyle>
            <a:lvl1pPr marL="0" indent="0">
              <a:buNone/>
              <a:defRPr sz="2400" b="1" i="0">
                <a:solidFill>
                  <a:schemeClr val="tx2"/>
                </a:solidFill>
                <a:latin typeface="Nunito Sa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Freeform 7">
            <a:extLst>
              <a:ext uri="{FF2B5EF4-FFF2-40B4-BE49-F238E27FC236}">
                <a16:creationId xmlns:a16="http://schemas.microsoft.com/office/drawing/2014/main" id="{4C855A2D-FD18-C454-4778-64D58C36F3A6}"/>
              </a:ext>
            </a:extLst>
          </p:cNvPr>
          <p:cNvSpPr/>
          <p:nvPr userDrawn="1"/>
        </p:nvSpPr>
        <p:spPr>
          <a:xfrm>
            <a:off x="7562335" y="5572897"/>
            <a:ext cx="4679092" cy="129746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10" name="Picture 9" descr="A white letter on a black background&#10;&#10;Description automatically generated with low confidence">
            <a:extLst>
              <a:ext uri="{FF2B5EF4-FFF2-40B4-BE49-F238E27FC236}">
                <a16:creationId xmlns:a16="http://schemas.microsoft.com/office/drawing/2014/main" id="{50B28769-3AB9-440E-681A-3D5C57E7C269}"/>
              </a:ext>
            </a:extLst>
          </p:cNvPr>
          <p:cNvPicPr>
            <a:picLocks noChangeAspect="1"/>
          </p:cNvPicPr>
          <p:nvPr userDrawn="1"/>
        </p:nvPicPr>
        <p:blipFill>
          <a:blip r:embed="rId2"/>
          <a:stretch>
            <a:fillRect/>
          </a:stretch>
        </p:blipFill>
        <p:spPr>
          <a:xfrm>
            <a:off x="8122508" y="5942061"/>
            <a:ext cx="3558746" cy="559131"/>
          </a:xfrm>
          <a:prstGeom prst="rect">
            <a:avLst/>
          </a:prstGeom>
        </p:spPr>
      </p:pic>
    </p:spTree>
    <p:extLst>
      <p:ext uri="{BB962C8B-B14F-4D97-AF65-F5344CB8AC3E}">
        <p14:creationId xmlns:p14="http://schemas.microsoft.com/office/powerpoint/2010/main" val="278281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E2DA45-0C19-4D32-8998-71EEC287BABB}"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1061898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FBE0FD-CDCA-4430-AB8F-35DCD39DDA3A}" type="datetime1">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2379102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67CC-EDC1-4AB8-91AD-6C75A210A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6A63D8-3252-4F2B-893C-959E32A21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81334-45D3-4998-84D7-E2E67727D9AE}"/>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78DE8FFA-EAD8-4129-84BA-31C59F713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4CD5E-2B70-4542-91A3-05476B7666A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71259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F25-A8CB-4CB5-8664-FDD5BC2B2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0C24C-5065-4759-8A6B-E59A10CBA9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0DF1C-865F-41EB-933A-5ED1F6C7EDEC}"/>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7E2FFB22-6D56-4EF3-8394-0952C63D3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161AA-C154-4E9C-BD23-1E03351EB570}"/>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5744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6A4A-80E5-4BC3-9CC4-EB4B7B98B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933F41-BEBD-49B4-BC56-D99972B4CA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82C00B-D411-415A-8576-CA9AE3D863C3}"/>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B7916136-2AE4-4A97-A0D7-72DB4D523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3ACA6-4527-4479-80DC-722CE39A9FC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093704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1CD-425F-4DEF-91B9-013A82063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389BC-AEA5-4819-988E-EAD58973C9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C3667-9528-417E-98FC-E850FC19E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E8B38-8208-4D19-9FC4-37C782385DA2}"/>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6" name="Footer Placeholder 5">
            <a:extLst>
              <a:ext uri="{FF2B5EF4-FFF2-40B4-BE49-F238E27FC236}">
                <a16:creationId xmlns:a16="http://schemas.microsoft.com/office/drawing/2014/main" id="{85E35E1C-BECC-40CD-8B37-2A9BF4D3E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26C01-FA30-46C7-9314-1E9748BCBC81}"/>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472175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FFD5-4F0E-41B6-BB0C-2F2ED76A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87909C-991B-4BE5-9C15-E71C259AD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CA1EA-AE6D-4C8D-9555-14D3954E4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B9095-6DFA-4B09-BE34-939C04B58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FE42F-442F-44B3-AB7C-F1716D39A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912F56-9859-4A34-A951-8661FBA1DF9D}"/>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8" name="Footer Placeholder 7">
            <a:extLst>
              <a:ext uri="{FF2B5EF4-FFF2-40B4-BE49-F238E27FC236}">
                <a16:creationId xmlns:a16="http://schemas.microsoft.com/office/drawing/2014/main" id="{59BF279F-6BC2-4369-A568-DA3131AE1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8AC425-FF04-4850-BD4B-588230A132C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7390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54FD-77E4-48C0-936F-B8C5B55DA7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57807-0348-4812-9D0E-F2EB96BA6EDA}"/>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4" name="Footer Placeholder 3">
            <a:extLst>
              <a:ext uri="{FF2B5EF4-FFF2-40B4-BE49-F238E27FC236}">
                <a16:creationId xmlns:a16="http://schemas.microsoft.com/office/drawing/2014/main" id="{21F17147-188C-4B86-B6E0-B41AA3318B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EB234-4A12-419E-A44E-3E0E51EC42E3}"/>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640197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35968-E3D9-4DC8-85DE-E811A1685E7B}"/>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3" name="Footer Placeholder 2">
            <a:extLst>
              <a:ext uri="{FF2B5EF4-FFF2-40B4-BE49-F238E27FC236}">
                <a16:creationId xmlns:a16="http://schemas.microsoft.com/office/drawing/2014/main" id="{C52DE0AA-9EDF-4E11-826A-A83E7C9F8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394EFE-44B8-4D24-8DFD-EDEAC3D14D15}"/>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03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1655-4A22-4639-918C-D917DE1E2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97753-4A8D-4470-9F5E-B2B1B3ACE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ACD40-AF56-4D90-817E-914C27471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B1058-D9F7-44C3-A8A8-B1FA900F9AEC}"/>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6" name="Footer Placeholder 5">
            <a:extLst>
              <a:ext uri="{FF2B5EF4-FFF2-40B4-BE49-F238E27FC236}">
                <a16:creationId xmlns:a16="http://schemas.microsoft.com/office/drawing/2014/main" id="{F4092600-4987-4E34-B98D-B2B45FBBB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7C7EA-0BC1-4F86-AD0A-F99AE0C1939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223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0E262506-347A-223E-0AAC-6086EA5D8FCA}"/>
              </a:ext>
            </a:extLst>
          </p:cNvPr>
          <p:cNvGrpSpPr/>
          <p:nvPr userDrawn="1"/>
        </p:nvGrpSpPr>
        <p:grpSpPr>
          <a:xfrm>
            <a:off x="0" y="0"/>
            <a:ext cx="12192000" cy="6858002"/>
            <a:chOff x="0" y="0"/>
            <a:chExt cx="3335756" cy="3752726"/>
          </a:xfrm>
        </p:grpSpPr>
        <p:sp>
          <p:nvSpPr>
            <p:cNvPr id="12" name="Freeform 5">
              <a:extLst>
                <a:ext uri="{FF2B5EF4-FFF2-40B4-BE49-F238E27FC236}">
                  <a16:creationId xmlns:a16="http://schemas.microsoft.com/office/drawing/2014/main" id="{55F7E8A4-EE40-52AC-CE08-139E459818BF}"/>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3063875" y="2953266"/>
            <a:ext cx="6142038" cy="877330"/>
          </a:xfrm>
        </p:spPr>
        <p:txBody>
          <a:bodyPr>
            <a:normAutofit/>
          </a:bodyPr>
          <a:lstStyle>
            <a:lvl1pPr marL="0" indent="0" algn="ctr">
              <a:buNone/>
              <a:defRPr sz="6000" b="1" i="0">
                <a:solidFill>
                  <a:schemeClr val="accent1"/>
                </a:solidFill>
                <a:latin typeface="Jubilat Medium" pitchFamily="2" charset="0"/>
                <a:cs typeface="Poppins" pitchFamily="2" charset="77"/>
              </a:defRPr>
            </a:lvl1pPr>
          </a:lstStyle>
          <a:p>
            <a:pPr lvl="0"/>
            <a:r>
              <a:rPr lang="en-US" dirty="0"/>
              <a:t>ABOUT US</a:t>
            </a:r>
          </a:p>
        </p:txBody>
      </p:sp>
    </p:spTree>
    <p:extLst>
      <p:ext uri="{BB962C8B-B14F-4D97-AF65-F5344CB8AC3E}">
        <p14:creationId xmlns:p14="http://schemas.microsoft.com/office/powerpoint/2010/main" val="4096353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36CF-9104-4E99-A42B-57902569F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5B8971-9340-478B-952B-D953B6169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D976A-DA04-443F-86A0-F4683678E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0090D-C70A-4544-9FB0-8DFF180AFA30}"/>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6" name="Footer Placeholder 5">
            <a:extLst>
              <a:ext uri="{FF2B5EF4-FFF2-40B4-BE49-F238E27FC236}">
                <a16:creationId xmlns:a16="http://schemas.microsoft.com/office/drawing/2014/main" id="{00106F7F-C3A3-42EA-B039-E25F8881FA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87C6-B6AF-4A84-8ED9-8DD312480AD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613957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53D4-0A66-49E7-8B59-8E014FE0F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B313C3-5D7F-420F-A72D-A0D989B4BC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29088-3288-4E03-B6E6-3CD3B59454CD}"/>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87432F9C-BB6B-4E96-BA00-2C910B41A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77251-80F6-449A-A030-14D2630B75A4}"/>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247645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41D24-164A-45A7-B387-AC142DD27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A22292-5A6B-4072-BD35-8BD977023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8F0A-9713-4460-874D-DA6C824BD94E}"/>
              </a:ext>
            </a:extLst>
          </p:cNvPr>
          <p:cNvSpPr>
            <a:spLocks noGrp="1"/>
          </p:cNvSpPr>
          <p:nvPr>
            <p:ph type="dt" sz="half" idx="10"/>
          </p:nvPr>
        </p:nvSpPr>
        <p:spPr/>
        <p:txBody>
          <a:body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A818A9C6-8482-494F-AD0C-5CE013BB7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7EB0B-148A-41A1-A02E-A2CE83D5A12A}"/>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815419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09422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40738-0CE5-7255-F2BE-871523A96A99}"/>
              </a:ext>
            </a:extLst>
          </p:cNvPr>
          <p:cNvSpPr/>
          <p:nvPr userDrawn="1"/>
        </p:nvSpPr>
        <p:spPr>
          <a:xfrm>
            <a:off x="-12357" y="2026508"/>
            <a:ext cx="8909222" cy="252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1" y="2953266"/>
            <a:ext cx="8896865" cy="877330"/>
          </a:xfrm>
        </p:spPr>
        <p:txBody>
          <a:bodyPr>
            <a:normAutofit/>
          </a:bodyPr>
          <a:lstStyle>
            <a:lvl1pPr marL="0" indent="0" algn="ctr">
              <a:buNone/>
              <a:defRPr sz="6000" b="1" i="0">
                <a:solidFill>
                  <a:schemeClr val="bg1"/>
                </a:solidFill>
                <a:latin typeface="Jubilat Medium" pitchFamily="2" charset="0"/>
                <a:cs typeface="Poppins" pitchFamily="2" charset="77"/>
              </a:defRPr>
            </a:lvl1pPr>
          </a:lstStyle>
          <a:p>
            <a:pPr lvl="0"/>
            <a:r>
              <a:rPr lang="en-US" dirty="0"/>
              <a:t>ABOUT US</a:t>
            </a:r>
          </a:p>
        </p:txBody>
      </p:sp>
      <p:pic>
        <p:nvPicPr>
          <p:cNvPr id="3" name="Picture 2" descr="Logo&#10;&#10;Description automatically generated">
            <a:extLst>
              <a:ext uri="{FF2B5EF4-FFF2-40B4-BE49-F238E27FC236}">
                <a16:creationId xmlns:a16="http://schemas.microsoft.com/office/drawing/2014/main" id="{2ACDE9CA-C22A-1F02-F687-D1319E347D0E}"/>
              </a:ext>
            </a:extLst>
          </p:cNvPr>
          <p:cNvPicPr>
            <a:picLocks noChangeAspect="1"/>
          </p:cNvPicPr>
          <p:nvPr userDrawn="1"/>
        </p:nvPicPr>
        <p:blipFill>
          <a:blip r:embed="rId2"/>
          <a:stretch>
            <a:fillRect/>
          </a:stretch>
        </p:blipFill>
        <p:spPr>
          <a:xfrm>
            <a:off x="9489179" y="6203091"/>
            <a:ext cx="2336237" cy="367057"/>
          </a:xfrm>
          <a:prstGeom prst="rect">
            <a:avLst/>
          </a:prstGeom>
        </p:spPr>
      </p:pic>
    </p:spTree>
    <p:extLst>
      <p:ext uri="{BB962C8B-B14F-4D97-AF65-F5344CB8AC3E}">
        <p14:creationId xmlns:p14="http://schemas.microsoft.com/office/powerpoint/2010/main" val="219001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485D0C0B-EC27-0ED6-14CD-CF59428F57D7}"/>
              </a:ext>
            </a:extLst>
          </p:cNvPr>
          <p:cNvSpPr/>
          <p:nvPr/>
        </p:nvSpPr>
        <p:spPr>
          <a:xfrm>
            <a:off x="2743200" y="1246822"/>
            <a:ext cx="3380422" cy="229743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00047F"/>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4" name="Freeform 23">
            <a:extLst>
              <a:ext uri="{FF2B5EF4-FFF2-40B4-BE49-F238E27FC236}">
                <a16:creationId xmlns:a16="http://schemas.microsoft.com/office/drawing/2014/main" id="{CBA6AFC7-7C61-F169-8C31-495AC54F0B4D}"/>
              </a:ext>
            </a:extLst>
          </p:cNvPr>
          <p:cNvSpPr/>
          <p:nvPr/>
        </p:nvSpPr>
        <p:spPr>
          <a:xfrm>
            <a:off x="6124575" y="1246822"/>
            <a:ext cx="3392805" cy="2297430"/>
          </a:xfrm>
          <a:custGeom>
            <a:avLst/>
            <a:gdLst>
              <a:gd name="connsiteX0" fmla="*/ 0 w 3392805"/>
              <a:gd name="connsiteY0" fmla="*/ 0 h 2297430"/>
              <a:gd name="connsiteX1" fmla="*/ 3392805 w 3392805"/>
              <a:gd name="connsiteY1" fmla="*/ 0 h 2297430"/>
              <a:gd name="connsiteX2" fmla="*/ 3392805 w 3392805"/>
              <a:gd name="connsiteY2" fmla="*/ 2297430 h 2297430"/>
              <a:gd name="connsiteX3" fmla="*/ 0 w 3392805"/>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92805" h="2297430">
                <a:moveTo>
                  <a:pt x="0" y="0"/>
                </a:moveTo>
                <a:lnTo>
                  <a:pt x="3392805" y="0"/>
                </a:lnTo>
                <a:lnTo>
                  <a:pt x="3392805" y="2297430"/>
                </a:lnTo>
                <a:lnTo>
                  <a:pt x="0" y="2297430"/>
                </a:lnTo>
                <a:close/>
              </a:path>
            </a:pathLst>
          </a:custGeom>
          <a:solidFill>
            <a:srgbClr val="0989F8"/>
          </a:solidFill>
          <a:ln w="9525" cap="flat">
            <a:noFill/>
            <a:prstDash val="solid"/>
            <a:miter/>
          </a:ln>
        </p:spPr>
        <p:txBody>
          <a:bodyPr rtlCol="0" anchor="ctr"/>
          <a:lstStyle/>
          <a:p>
            <a:endParaRPr lang="en-US" b="1" i="0" dirty="0">
              <a:latin typeface="Nunito Sans" pitchFamily="2" charset="77"/>
            </a:endParaRPr>
          </a:p>
        </p:txBody>
      </p:sp>
      <p:sp>
        <p:nvSpPr>
          <p:cNvPr id="25" name="Freeform 24">
            <a:extLst>
              <a:ext uri="{FF2B5EF4-FFF2-40B4-BE49-F238E27FC236}">
                <a16:creationId xmlns:a16="http://schemas.microsoft.com/office/drawing/2014/main" id="{1DDC9011-48E2-8AA7-0D10-93C338BE0567}"/>
              </a:ext>
            </a:extLst>
          </p:cNvPr>
          <p:cNvSpPr/>
          <p:nvPr/>
        </p:nvSpPr>
        <p:spPr>
          <a:xfrm>
            <a:off x="2743200"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020259"/>
          </a:solidFill>
          <a:ln w="9525" cap="flat">
            <a:noFill/>
            <a:prstDash val="solid"/>
            <a:miter/>
          </a:ln>
        </p:spPr>
        <p:txBody>
          <a:bodyPr rtlCol="0" anchor="ctr"/>
          <a:lstStyle/>
          <a:p>
            <a:endParaRPr lang="en-US" b="1" i="0" dirty="0">
              <a:latin typeface="Nunito Sans" pitchFamily="2" charset="77"/>
            </a:endParaRPr>
          </a:p>
        </p:txBody>
      </p:sp>
      <p:sp>
        <p:nvSpPr>
          <p:cNvPr id="26" name="Freeform 25">
            <a:extLst>
              <a:ext uri="{FF2B5EF4-FFF2-40B4-BE49-F238E27FC236}">
                <a16:creationId xmlns:a16="http://schemas.microsoft.com/office/drawing/2014/main" id="{FBAAF33A-907C-B15E-F762-FC986E4E4754}"/>
              </a:ext>
            </a:extLst>
          </p:cNvPr>
          <p:cNvSpPr/>
          <p:nvPr/>
        </p:nvSpPr>
        <p:spPr>
          <a:xfrm>
            <a:off x="409765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48A8FA"/>
          </a:solidFill>
          <a:ln w="9525" cap="flat">
            <a:noFill/>
            <a:prstDash val="solid"/>
            <a:miter/>
          </a:ln>
        </p:spPr>
        <p:txBody>
          <a:bodyPr rtlCol="0" anchor="ctr"/>
          <a:lstStyle/>
          <a:p>
            <a:endParaRPr lang="en-US" b="1" i="0" dirty="0">
              <a:latin typeface="Nunito Sans" pitchFamily="2" charset="77"/>
            </a:endParaRPr>
          </a:p>
        </p:txBody>
      </p:sp>
      <p:sp>
        <p:nvSpPr>
          <p:cNvPr id="27" name="Freeform 26">
            <a:extLst>
              <a:ext uri="{FF2B5EF4-FFF2-40B4-BE49-F238E27FC236}">
                <a16:creationId xmlns:a16="http://schemas.microsoft.com/office/drawing/2014/main" id="{E1DC3DDB-4FCD-B40B-6732-3E1F9126FCBB}"/>
              </a:ext>
            </a:extLst>
          </p:cNvPr>
          <p:cNvSpPr/>
          <p:nvPr/>
        </p:nvSpPr>
        <p:spPr>
          <a:xfrm>
            <a:off x="5453062"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85C5FB"/>
          </a:solidFill>
          <a:ln w="9525" cap="flat">
            <a:noFill/>
            <a:prstDash val="solid"/>
            <a:miter/>
          </a:ln>
        </p:spPr>
        <p:txBody>
          <a:bodyPr rtlCol="0" anchor="ctr"/>
          <a:lstStyle/>
          <a:p>
            <a:endParaRPr lang="en-US" b="1" i="0" dirty="0">
              <a:latin typeface="Nunito Sans" pitchFamily="2" charset="77"/>
            </a:endParaRPr>
          </a:p>
        </p:txBody>
      </p:sp>
      <p:sp>
        <p:nvSpPr>
          <p:cNvPr id="28" name="Freeform 27">
            <a:extLst>
              <a:ext uri="{FF2B5EF4-FFF2-40B4-BE49-F238E27FC236}">
                <a16:creationId xmlns:a16="http://schemas.microsoft.com/office/drawing/2014/main" id="{78C4094D-4B0E-A743-4696-A622D92ED06B}"/>
              </a:ext>
            </a:extLst>
          </p:cNvPr>
          <p:cNvSpPr/>
          <p:nvPr/>
        </p:nvSpPr>
        <p:spPr>
          <a:xfrm>
            <a:off x="6807517"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C2E1FD"/>
          </a:solidFill>
          <a:ln w="9525" cap="flat">
            <a:noFill/>
            <a:prstDash val="solid"/>
            <a:miter/>
          </a:ln>
        </p:spPr>
        <p:txBody>
          <a:bodyPr rtlCol="0" anchor="ctr"/>
          <a:lstStyle/>
          <a:p>
            <a:endParaRPr lang="en-US" b="1" i="0" dirty="0">
              <a:latin typeface="Nunito Sans" pitchFamily="2" charset="77"/>
            </a:endParaRPr>
          </a:p>
        </p:txBody>
      </p:sp>
      <p:sp>
        <p:nvSpPr>
          <p:cNvPr id="29" name="Freeform 28">
            <a:extLst>
              <a:ext uri="{FF2B5EF4-FFF2-40B4-BE49-F238E27FC236}">
                <a16:creationId xmlns:a16="http://schemas.microsoft.com/office/drawing/2014/main" id="{480EA339-199A-1EFB-290A-5BB7B8A0E1C1}"/>
              </a:ext>
            </a:extLst>
          </p:cNvPr>
          <p:cNvSpPr/>
          <p:nvPr/>
        </p:nvSpPr>
        <p:spPr>
          <a:xfrm>
            <a:off x="816292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DCEEFF"/>
          </a:solidFill>
          <a:ln w="9525" cap="flat">
            <a:noFill/>
            <a:prstDash val="solid"/>
            <a:miter/>
          </a:ln>
        </p:spPr>
        <p:txBody>
          <a:bodyPr rtlCol="0" anchor="ctr"/>
          <a:lstStyle/>
          <a:p>
            <a:endParaRPr lang="en-US" b="1" i="0" dirty="0">
              <a:latin typeface="Nunito Sans" pitchFamily="2" charset="77"/>
            </a:endParaRPr>
          </a:p>
        </p:txBody>
      </p:sp>
      <p:sp>
        <p:nvSpPr>
          <p:cNvPr id="30" name="Freeform 29">
            <a:extLst>
              <a:ext uri="{FF2B5EF4-FFF2-40B4-BE49-F238E27FC236}">
                <a16:creationId xmlns:a16="http://schemas.microsoft.com/office/drawing/2014/main" id="{A3503712-FE58-5A3B-1CDB-56E96E092B15}"/>
              </a:ext>
            </a:extLst>
          </p:cNvPr>
          <p:cNvSpPr/>
          <p:nvPr/>
        </p:nvSpPr>
        <p:spPr>
          <a:xfrm>
            <a:off x="4025265"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E27F"/>
          </a:solidFill>
          <a:ln w="9525" cap="flat">
            <a:noFill/>
            <a:prstDash val="solid"/>
            <a:miter/>
          </a:ln>
        </p:spPr>
        <p:txBody>
          <a:bodyPr rtlCol="0" anchor="ctr"/>
          <a:lstStyle/>
          <a:p>
            <a:endParaRPr lang="en-US" b="1" i="0" dirty="0">
              <a:latin typeface="Nunito Sans" pitchFamily="2" charset="77"/>
            </a:endParaRPr>
          </a:p>
        </p:txBody>
      </p:sp>
      <p:sp>
        <p:nvSpPr>
          <p:cNvPr id="31" name="Freeform 30">
            <a:extLst>
              <a:ext uri="{FF2B5EF4-FFF2-40B4-BE49-F238E27FC236}">
                <a16:creationId xmlns:a16="http://schemas.microsoft.com/office/drawing/2014/main" id="{7B45EF5F-CAE9-0BE5-5C7F-E6F8FD314D73}"/>
              </a:ext>
            </a:extLst>
          </p:cNvPr>
          <p:cNvSpPr/>
          <p:nvPr/>
        </p:nvSpPr>
        <p:spPr>
          <a:xfrm>
            <a:off x="4025265"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8BF7D8"/>
          </a:solidFill>
          <a:ln w="9525" cap="flat">
            <a:noFill/>
            <a:prstDash val="solid"/>
            <a:miter/>
          </a:ln>
        </p:spPr>
        <p:txBody>
          <a:bodyPr rtlCol="0" anchor="ctr"/>
          <a:lstStyle/>
          <a:p>
            <a:endParaRPr lang="en-US" b="1" i="0" dirty="0">
              <a:latin typeface="Nunito Sans" pitchFamily="2" charset="77"/>
            </a:endParaRPr>
          </a:p>
        </p:txBody>
      </p:sp>
      <p:sp>
        <p:nvSpPr>
          <p:cNvPr id="32" name="Freeform 31">
            <a:extLst>
              <a:ext uri="{FF2B5EF4-FFF2-40B4-BE49-F238E27FC236}">
                <a16:creationId xmlns:a16="http://schemas.microsoft.com/office/drawing/2014/main" id="{97E5AD70-DE96-046D-4C94-3AE96E453B8C}"/>
              </a:ext>
            </a:extLst>
          </p:cNvPr>
          <p:cNvSpPr/>
          <p:nvPr/>
        </p:nvSpPr>
        <p:spPr>
          <a:xfrm>
            <a:off x="4025265"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B49F"/>
          </a:solidFill>
          <a:ln w="9525" cap="flat">
            <a:noFill/>
            <a:prstDash val="solid"/>
            <a:miter/>
          </a:ln>
        </p:spPr>
        <p:txBody>
          <a:bodyPr rtlCol="0" anchor="ctr"/>
          <a:lstStyle/>
          <a:p>
            <a:endParaRPr lang="en-US" b="1" i="0" dirty="0">
              <a:latin typeface="Nunito Sans" pitchFamily="2" charset="77"/>
            </a:endParaRPr>
          </a:p>
        </p:txBody>
      </p:sp>
      <p:sp>
        <p:nvSpPr>
          <p:cNvPr id="33" name="Freeform 32">
            <a:extLst>
              <a:ext uri="{FF2B5EF4-FFF2-40B4-BE49-F238E27FC236}">
                <a16:creationId xmlns:a16="http://schemas.microsoft.com/office/drawing/2014/main" id="{8F4B5560-9E2D-F1B6-D101-1BF3E582DEF6}"/>
              </a:ext>
            </a:extLst>
          </p:cNvPr>
          <p:cNvSpPr/>
          <p:nvPr/>
        </p:nvSpPr>
        <p:spPr>
          <a:xfrm>
            <a:off x="5071110" y="4381500"/>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F1BF"/>
          </a:solidFill>
          <a:ln w="9525" cap="flat">
            <a:noFill/>
            <a:prstDash val="solid"/>
            <a:miter/>
          </a:ln>
        </p:spPr>
        <p:txBody>
          <a:bodyPr rtlCol="0" anchor="ctr"/>
          <a:lstStyle/>
          <a:p>
            <a:endParaRPr lang="en-US" b="1" i="0" dirty="0">
              <a:latin typeface="Nunito Sans" pitchFamily="2" charset="77"/>
            </a:endParaRPr>
          </a:p>
        </p:txBody>
      </p:sp>
      <p:sp>
        <p:nvSpPr>
          <p:cNvPr id="34" name="Freeform 33">
            <a:extLst>
              <a:ext uri="{FF2B5EF4-FFF2-40B4-BE49-F238E27FC236}">
                <a16:creationId xmlns:a16="http://schemas.microsoft.com/office/drawing/2014/main" id="{61F1D87E-C722-64DC-0BD2-D43B8E05D086}"/>
              </a:ext>
            </a:extLst>
          </p:cNvPr>
          <p:cNvSpPr/>
          <p:nvPr/>
        </p:nvSpPr>
        <p:spPr>
          <a:xfrm>
            <a:off x="5071110" y="4858702"/>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C5FBED"/>
          </a:solidFill>
          <a:ln w="9525" cap="flat">
            <a:noFill/>
            <a:prstDash val="solid"/>
            <a:miter/>
          </a:ln>
        </p:spPr>
        <p:txBody>
          <a:bodyPr rtlCol="0" anchor="ctr"/>
          <a:lstStyle/>
          <a:p>
            <a:endParaRPr lang="en-US" b="1" i="0" dirty="0">
              <a:latin typeface="Nunito Sans" pitchFamily="2" charset="77"/>
            </a:endParaRPr>
          </a:p>
        </p:txBody>
      </p:sp>
      <p:sp>
        <p:nvSpPr>
          <p:cNvPr id="35" name="Freeform 34">
            <a:extLst>
              <a:ext uri="{FF2B5EF4-FFF2-40B4-BE49-F238E27FC236}">
                <a16:creationId xmlns:a16="http://schemas.microsoft.com/office/drawing/2014/main" id="{3E954688-85C2-5BB3-9D48-8B3B59E382D9}"/>
              </a:ext>
            </a:extLst>
          </p:cNvPr>
          <p:cNvSpPr/>
          <p:nvPr/>
        </p:nvSpPr>
        <p:spPr>
          <a:xfrm>
            <a:off x="5071110" y="5332095"/>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DBCE"/>
          </a:solidFill>
          <a:ln w="9525" cap="flat">
            <a:noFill/>
            <a:prstDash val="solid"/>
            <a:miter/>
          </a:ln>
        </p:spPr>
        <p:txBody>
          <a:bodyPr rtlCol="0" anchor="ctr"/>
          <a:lstStyle/>
          <a:p>
            <a:endParaRPr lang="en-US" b="1" i="0" dirty="0">
              <a:latin typeface="Nunito Sans" pitchFamily="2" charset="77"/>
            </a:endParaRPr>
          </a:p>
        </p:txBody>
      </p:sp>
      <p:sp>
        <p:nvSpPr>
          <p:cNvPr id="36" name="Freeform 35">
            <a:extLst>
              <a:ext uri="{FF2B5EF4-FFF2-40B4-BE49-F238E27FC236}">
                <a16:creationId xmlns:a16="http://schemas.microsoft.com/office/drawing/2014/main" id="{4BF45410-692E-BF20-9949-8E612E2585F8}"/>
              </a:ext>
            </a:extLst>
          </p:cNvPr>
          <p:cNvSpPr/>
          <p:nvPr/>
        </p:nvSpPr>
        <p:spPr>
          <a:xfrm>
            <a:off x="2758440" y="4381500"/>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C400"/>
          </a:solidFill>
          <a:ln w="9525" cap="flat">
            <a:noFill/>
            <a:prstDash val="solid"/>
            <a:miter/>
          </a:ln>
        </p:spPr>
        <p:txBody>
          <a:bodyPr rtlCol="0" anchor="ctr"/>
          <a:lstStyle/>
          <a:p>
            <a:endParaRPr lang="en-US" b="1" i="0" dirty="0">
              <a:latin typeface="Nunito Sans" pitchFamily="2" charset="77"/>
            </a:endParaRPr>
          </a:p>
        </p:txBody>
      </p:sp>
      <p:sp>
        <p:nvSpPr>
          <p:cNvPr id="37" name="Freeform 36">
            <a:extLst>
              <a:ext uri="{FF2B5EF4-FFF2-40B4-BE49-F238E27FC236}">
                <a16:creationId xmlns:a16="http://schemas.microsoft.com/office/drawing/2014/main" id="{0ABA8399-20B4-AECC-8EA0-7A4173DF6643}"/>
              </a:ext>
            </a:extLst>
          </p:cNvPr>
          <p:cNvSpPr/>
          <p:nvPr/>
        </p:nvSpPr>
        <p:spPr>
          <a:xfrm>
            <a:off x="2758440" y="5332095"/>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6A3D"/>
          </a:solidFill>
          <a:ln w="9525" cap="flat">
            <a:noFill/>
            <a:prstDash val="solid"/>
            <a:miter/>
          </a:ln>
        </p:spPr>
        <p:txBody>
          <a:bodyPr rtlCol="0" anchor="ctr"/>
          <a:lstStyle/>
          <a:p>
            <a:endParaRPr lang="en-US" b="1" i="0" dirty="0">
              <a:latin typeface="Nunito Sans" pitchFamily="2" charset="77"/>
            </a:endParaRPr>
          </a:p>
        </p:txBody>
      </p:sp>
      <p:sp>
        <p:nvSpPr>
          <p:cNvPr id="38" name="Freeform 37">
            <a:extLst>
              <a:ext uri="{FF2B5EF4-FFF2-40B4-BE49-F238E27FC236}">
                <a16:creationId xmlns:a16="http://schemas.microsoft.com/office/drawing/2014/main" id="{298A8E86-AABE-C657-7774-3B3078359172}"/>
              </a:ext>
            </a:extLst>
          </p:cNvPr>
          <p:cNvSpPr/>
          <p:nvPr/>
        </p:nvSpPr>
        <p:spPr>
          <a:xfrm>
            <a:off x="2758440" y="4854892"/>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17EFB2"/>
          </a:solidFill>
          <a:ln w="9525" cap="flat">
            <a:noFill/>
            <a:prstDash val="solid"/>
            <a:miter/>
          </a:ln>
        </p:spPr>
        <p:txBody>
          <a:bodyPr rtlCol="0" anchor="ctr"/>
          <a:lstStyle/>
          <a:p>
            <a:endParaRPr lang="en-US" b="1" i="0" dirty="0">
              <a:latin typeface="Nunito Sans" pitchFamily="2" charset="77"/>
            </a:endParaRPr>
          </a:p>
        </p:txBody>
      </p:sp>
      <p:sp>
        <p:nvSpPr>
          <p:cNvPr id="39" name="Freeform 38">
            <a:extLst>
              <a:ext uri="{FF2B5EF4-FFF2-40B4-BE49-F238E27FC236}">
                <a16:creationId xmlns:a16="http://schemas.microsoft.com/office/drawing/2014/main" id="{8C86AE62-71A3-BC1E-6C7D-73A56ACFF4C5}"/>
              </a:ext>
            </a:extLst>
          </p:cNvPr>
          <p:cNvSpPr/>
          <p:nvPr/>
        </p:nvSpPr>
        <p:spPr>
          <a:xfrm>
            <a:off x="7438072"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6E971"/>
          </a:solidFill>
          <a:ln w="9525" cap="flat">
            <a:noFill/>
            <a:prstDash val="solid"/>
            <a:miter/>
          </a:ln>
        </p:spPr>
        <p:txBody>
          <a:bodyPr rtlCol="0" anchor="ctr"/>
          <a:lstStyle/>
          <a:p>
            <a:endParaRPr lang="en-US" b="1" i="0" dirty="0">
              <a:latin typeface="Nunito Sans" pitchFamily="2" charset="77"/>
            </a:endParaRPr>
          </a:p>
        </p:txBody>
      </p:sp>
      <p:sp>
        <p:nvSpPr>
          <p:cNvPr id="40" name="Freeform 39">
            <a:extLst>
              <a:ext uri="{FF2B5EF4-FFF2-40B4-BE49-F238E27FC236}">
                <a16:creationId xmlns:a16="http://schemas.microsoft.com/office/drawing/2014/main" id="{DA825D71-7542-7045-6360-36C45A8FEBF6}"/>
              </a:ext>
            </a:extLst>
          </p:cNvPr>
          <p:cNvSpPr/>
          <p:nvPr/>
        </p:nvSpPr>
        <p:spPr>
          <a:xfrm>
            <a:off x="7438072"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D2B7D9"/>
          </a:solidFill>
          <a:ln w="9525" cap="flat">
            <a:noFill/>
            <a:prstDash val="solid"/>
            <a:miter/>
          </a:ln>
        </p:spPr>
        <p:txBody>
          <a:bodyPr rtlCol="0" anchor="ctr"/>
          <a:lstStyle/>
          <a:p>
            <a:endParaRPr lang="en-US" b="1" i="0" dirty="0">
              <a:latin typeface="Nunito Sans" pitchFamily="2" charset="77"/>
            </a:endParaRPr>
          </a:p>
        </p:txBody>
      </p:sp>
      <p:sp>
        <p:nvSpPr>
          <p:cNvPr id="41" name="Freeform 40">
            <a:extLst>
              <a:ext uri="{FF2B5EF4-FFF2-40B4-BE49-F238E27FC236}">
                <a16:creationId xmlns:a16="http://schemas.microsoft.com/office/drawing/2014/main" id="{B9D6323F-87CF-A58C-2E54-04A682ADFB4A}"/>
              </a:ext>
            </a:extLst>
          </p:cNvPr>
          <p:cNvSpPr/>
          <p:nvPr/>
        </p:nvSpPr>
        <p:spPr>
          <a:xfrm>
            <a:off x="7438072"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B781"/>
          </a:solidFill>
          <a:ln w="9525" cap="flat">
            <a:noFill/>
            <a:prstDash val="solid"/>
            <a:miter/>
          </a:ln>
        </p:spPr>
        <p:txBody>
          <a:bodyPr rtlCol="0" anchor="ctr"/>
          <a:lstStyle/>
          <a:p>
            <a:endParaRPr lang="en-US" b="1" i="0" dirty="0">
              <a:latin typeface="Nunito Sans" pitchFamily="2" charset="77"/>
            </a:endParaRPr>
          </a:p>
        </p:txBody>
      </p:sp>
      <p:sp>
        <p:nvSpPr>
          <p:cNvPr id="42" name="Freeform 41">
            <a:extLst>
              <a:ext uri="{FF2B5EF4-FFF2-40B4-BE49-F238E27FC236}">
                <a16:creationId xmlns:a16="http://schemas.microsoft.com/office/drawing/2014/main" id="{7392E136-7FEA-EA26-6365-4A834EB34DC6}"/>
              </a:ext>
            </a:extLst>
          </p:cNvPr>
          <p:cNvSpPr/>
          <p:nvPr/>
        </p:nvSpPr>
        <p:spPr>
          <a:xfrm>
            <a:off x="8483917"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FFEA0"/>
          </a:solidFill>
          <a:ln w="9525" cap="flat">
            <a:noFill/>
            <a:prstDash val="solid"/>
            <a:miter/>
          </a:ln>
        </p:spPr>
        <p:txBody>
          <a:bodyPr rtlCol="0" anchor="ctr"/>
          <a:lstStyle/>
          <a:p>
            <a:endParaRPr lang="en-US" b="1" i="0" dirty="0">
              <a:latin typeface="Nunito Sans" pitchFamily="2" charset="77"/>
            </a:endParaRPr>
          </a:p>
        </p:txBody>
      </p:sp>
      <p:sp>
        <p:nvSpPr>
          <p:cNvPr id="43" name="Freeform 42">
            <a:extLst>
              <a:ext uri="{FF2B5EF4-FFF2-40B4-BE49-F238E27FC236}">
                <a16:creationId xmlns:a16="http://schemas.microsoft.com/office/drawing/2014/main" id="{0331AFC8-9FAA-1FAD-6CB2-F489D58C9340}"/>
              </a:ext>
            </a:extLst>
          </p:cNvPr>
          <p:cNvSpPr/>
          <p:nvPr/>
        </p:nvSpPr>
        <p:spPr>
          <a:xfrm>
            <a:off x="8483917"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1CEE5"/>
          </a:solidFill>
          <a:ln w="9525" cap="flat">
            <a:noFill/>
            <a:prstDash val="solid"/>
            <a:miter/>
          </a:ln>
        </p:spPr>
        <p:txBody>
          <a:bodyPr rtlCol="0" anchor="ctr"/>
          <a:lstStyle/>
          <a:p>
            <a:endParaRPr lang="en-US" b="1" i="0" dirty="0">
              <a:latin typeface="Nunito Sans" pitchFamily="2" charset="77"/>
            </a:endParaRPr>
          </a:p>
        </p:txBody>
      </p:sp>
      <p:sp>
        <p:nvSpPr>
          <p:cNvPr id="44" name="Freeform 43">
            <a:extLst>
              <a:ext uri="{FF2B5EF4-FFF2-40B4-BE49-F238E27FC236}">
                <a16:creationId xmlns:a16="http://schemas.microsoft.com/office/drawing/2014/main" id="{9A2F49ED-9CC8-48DD-6AD1-C97287C2730D}"/>
              </a:ext>
            </a:extLst>
          </p:cNvPr>
          <p:cNvSpPr/>
          <p:nvPr/>
        </p:nvSpPr>
        <p:spPr>
          <a:xfrm>
            <a:off x="8483917"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CEAA"/>
          </a:solidFill>
          <a:ln w="9525" cap="flat">
            <a:noFill/>
            <a:prstDash val="solid"/>
            <a:miter/>
          </a:ln>
        </p:spPr>
        <p:txBody>
          <a:bodyPr rtlCol="0" anchor="ctr"/>
          <a:lstStyle/>
          <a:p>
            <a:endParaRPr lang="en-US" b="1" i="0" dirty="0">
              <a:latin typeface="Nunito Sans" pitchFamily="2" charset="77"/>
            </a:endParaRPr>
          </a:p>
        </p:txBody>
      </p:sp>
      <p:sp>
        <p:nvSpPr>
          <p:cNvPr id="45" name="Freeform 44">
            <a:extLst>
              <a:ext uri="{FF2B5EF4-FFF2-40B4-BE49-F238E27FC236}">
                <a16:creationId xmlns:a16="http://schemas.microsoft.com/office/drawing/2014/main" id="{CBE53726-D9C4-8016-6E10-7C7CB8E3F0C2}"/>
              </a:ext>
            </a:extLst>
          </p:cNvPr>
          <p:cNvSpPr/>
          <p:nvPr/>
        </p:nvSpPr>
        <p:spPr>
          <a:xfrm>
            <a:off x="6171247" y="4381500"/>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DDE141"/>
          </a:solidFill>
          <a:ln w="9525" cap="flat">
            <a:noFill/>
            <a:prstDash val="solid"/>
            <a:miter/>
          </a:ln>
        </p:spPr>
        <p:txBody>
          <a:bodyPr rtlCol="0" anchor="ctr"/>
          <a:lstStyle/>
          <a:p>
            <a:endParaRPr lang="en-US" b="1" i="0" dirty="0">
              <a:latin typeface="Nunito Sans" pitchFamily="2" charset="77"/>
            </a:endParaRPr>
          </a:p>
        </p:txBody>
      </p:sp>
      <p:sp>
        <p:nvSpPr>
          <p:cNvPr id="46" name="Freeform 45">
            <a:extLst>
              <a:ext uri="{FF2B5EF4-FFF2-40B4-BE49-F238E27FC236}">
                <a16:creationId xmlns:a16="http://schemas.microsoft.com/office/drawing/2014/main" id="{25655150-A9ED-54A3-BFDE-390D0632F524}"/>
              </a:ext>
            </a:extLst>
          </p:cNvPr>
          <p:cNvSpPr/>
          <p:nvPr/>
        </p:nvSpPr>
        <p:spPr>
          <a:xfrm>
            <a:off x="6171247" y="531971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FD9E56"/>
          </a:solidFill>
          <a:ln w="9525" cap="flat">
            <a:noFill/>
            <a:prstDash val="solid"/>
            <a:miter/>
          </a:ln>
        </p:spPr>
        <p:txBody>
          <a:bodyPr rtlCol="0" anchor="ctr"/>
          <a:lstStyle/>
          <a:p>
            <a:endParaRPr lang="en-US" b="1" i="0" dirty="0">
              <a:latin typeface="Nunito Sans" pitchFamily="2" charset="77"/>
            </a:endParaRPr>
          </a:p>
        </p:txBody>
      </p:sp>
      <p:sp>
        <p:nvSpPr>
          <p:cNvPr id="47" name="Freeform 46">
            <a:extLst>
              <a:ext uri="{FF2B5EF4-FFF2-40B4-BE49-F238E27FC236}">
                <a16:creationId xmlns:a16="http://schemas.microsoft.com/office/drawing/2014/main" id="{435E3364-BD39-BAF0-238D-0C091C2A1453}"/>
              </a:ext>
            </a:extLst>
          </p:cNvPr>
          <p:cNvSpPr/>
          <p:nvPr/>
        </p:nvSpPr>
        <p:spPr>
          <a:xfrm>
            <a:off x="6171247" y="485489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C49ECD"/>
          </a:solidFill>
          <a:ln w="9525" cap="flat">
            <a:noFill/>
            <a:prstDash val="solid"/>
            <a:miter/>
          </a:ln>
        </p:spPr>
        <p:txBody>
          <a:bodyPr rtlCol="0" anchor="ctr"/>
          <a:lstStyle/>
          <a:p>
            <a:endParaRPr lang="en-US" b="1" i="0" dirty="0">
              <a:latin typeface="Nunito Sans" pitchFamily="2" charset="77"/>
            </a:endParaRPr>
          </a:p>
        </p:txBody>
      </p:sp>
      <p:sp>
        <p:nvSpPr>
          <p:cNvPr id="48" name="Freeform 47">
            <a:extLst>
              <a:ext uri="{FF2B5EF4-FFF2-40B4-BE49-F238E27FC236}">
                <a16:creationId xmlns:a16="http://schemas.microsoft.com/office/drawing/2014/main" id="{893D22DF-31AF-6747-5AFB-7C6DF6D99F11}"/>
              </a:ext>
            </a:extLst>
          </p:cNvPr>
          <p:cNvSpPr/>
          <p:nvPr userDrawn="1"/>
        </p:nvSpPr>
        <p:spPr>
          <a:xfrm rot="10800000">
            <a:off x="6884106" y="386806"/>
            <a:ext cx="4521516" cy="1420358"/>
          </a:xfrm>
          <a:custGeom>
            <a:avLst/>
            <a:gdLst>
              <a:gd name="connsiteX0" fmla="*/ 2841794 w 5683746"/>
              <a:gd name="connsiteY0" fmla="*/ 0 h 1587264"/>
              <a:gd name="connsiteX1" fmla="*/ 5683747 w 5683746"/>
              <a:gd name="connsiteY1" fmla="*/ 793632 h 1587264"/>
              <a:gd name="connsiteX2" fmla="*/ 2841794 w 5683746"/>
              <a:gd name="connsiteY2" fmla="*/ 1587264 h 1587264"/>
              <a:gd name="connsiteX3" fmla="*/ 0 w 5683746"/>
              <a:gd name="connsiteY3" fmla="*/ 793632 h 1587264"/>
              <a:gd name="connsiteX4" fmla="*/ 2841794 w 5683746"/>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6" h="1587264">
                <a:moveTo>
                  <a:pt x="2841794" y="0"/>
                </a:moveTo>
                <a:cubicBezTo>
                  <a:pt x="4411276" y="0"/>
                  <a:pt x="5683747" y="355332"/>
                  <a:pt x="5683747" y="793632"/>
                </a:cubicBezTo>
                <a:cubicBezTo>
                  <a:pt x="5683747" y="1231933"/>
                  <a:pt x="4411436" y="1587264"/>
                  <a:pt x="2841794" y="1587264"/>
                </a:cubicBezTo>
                <a:cubicBezTo>
                  <a:pt x="1272152" y="1587264"/>
                  <a:pt x="0" y="1231933"/>
                  <a:pt x="0" y="793632"/>
                </a:cubicBezTo>
                <a:cubicBezTo>
                  <a:pt x="0" y="355332"/>
                  <a:pt x="1272312" y="0"/>
                  <a:pt x="2841794" y="0"/>
                </a:cubicBezTo>
              </a:path>
            </a:pathLst>
          </a:custGeom>
          <a:solidFill>
            <a:srgbClr val="BBDCF4"/>
          </a:solidFill>
          <a:ln w="1596" cap="flat">
            <a:noFill/>
            <a:prstDash val="solid"/>
            <a:miter/>
          </a:ln>
        </p:spPr>
        <p:txBody>
          <a:bodyPr rtlCol="0" anchor="ctr"/>
          <a:lstStyle/>
          <a:p>
            <a:endParaRPr lang="en-US" b="1" i="0" dirty="0">
              <a:latin typeface="Nunito Sans" pitchFamily="2" charset="77"/>
            </a:endParaRPr>
          </a:p>
        </p:txBody>
      </p:sp>
      <p:sp>
        <p:nvSpPr>
          <p:cNvPr id="49" name="Freeform 48">
            <a:extLst>
              <a:ext uri="{FF2B5EF4-FFF2-40B4-BE49-F238E27FC236}">
                <a16:creationId xmlns:a16="http://schemas.microsoft.com/office/drawing/2014/main" id="{FB06CF8C-2923-A97A-C5D1-4B8929F3356A}"/>
              </a:ext>
            </a:extLst>
          </p:cNvPr>
          <p:cNvSpPr/>
          <p:nvPr userDrawn="1"/>
        </p:nvSpPr>
        <p:spPr>
          <a:xfrm rot="10800000">
            <a:off x="7241380" y="513783"/>
            <a:ext cx="4521517" cy="1420358"/>
          </a:xfrm>
          <a:custGeom>
            <a:avLst/>
            <a:gdLst>
              <a:gd name="connsiteX0" fmla="*/ 2841794 w 5683747"/>
              <a:gd name="connsiteY0" fmla="*/ 0 h 1587264"/>
              <a:gd name="connsiteX1" fmla="*/ 5683747 w 5683747"/>
              <a:gd name="connsiteY1" fmla="*/ 793632 h 1587264"/>
              <a:gd name="connsiteX2" fmla="*/ 2841794 w 5683747"/>
              <a:gd name="connsiteY2" fmla="*/ 1587264 h 1587264"/>
              <a:gd name="connsiteX3" fmla="*/ 0 w 5683747"/>
              <a:gd name="connsiteY3" fmla="*/ 793632 h 1587264"/>
              <a:gd name="connsiteX4" fmla="*/ 2841794 w 5683747"/>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7" h="1587264">
                <a:moveTo>
                  <a:pt x="2841794" y="0"/>
                </a:moveTo>
                <a:cubicBezTo>
                  <a:pt x="4411276" y="0"/>
                  <a:pt x="5683747" y="355332"/>
                  <a:pt x="5683747" y="793632"/>
                </a:cubicBezTo>
                <a:cubicBezTo>
                  <a:pt x="5683747" y="1231933"/>
                  <a:pt x="4411436" y="1587264"/>
                  <a:pt x="2841794" y="1587264"/>
                </a:cubicBezTo>
                <a:cubicBezTo>
                  <a:pt x="1272152" y="1587264"/>
                  <a:pt x="0" y="1231773"/>
                  <a:pt x="0" y="793632"/>
                </a:cubicBezTo>
                <a:cubicBezTo>
                  <a:pt x="0" y="355491"/>
                  <a:pt x="1272312" y="0"/>
                  <a:pt x="2841794" y="0"/>
                </a:cubicBezTo>
              </a:path>
            </a:pathLst>
          </a:custGeom>
          <a:solidFill>
            <a:srgbClr val="ECF5FC"/>
          </a:solidFill>
          <a:ln w="1596" cap="flat">
            <a:noFill/>
            <a:prstDash val="solid"/>
            <a:miter/>
          </a:ln>
        </p:spPr>
        <p:txBody>
          <a:bodyPr rtlCol="0" anchor="ctr"/>
          <a:lstStyle/>
          <a:p>
            <a:endParaRPr lang="en-US" b="1" i="0" dirty="0">
              <a:latin typeface="Nunito Sans" pitchFamily="2" charset="77"/>
            </a:endParaRPr>
          </a:p>
        </p:txBody>
      </p:sp>
    </p:spTree>
    <p:extLst>
      <p:ext uri="{BB962C8B-B14F-4D97-AF65-F5344CB8AC3E}">
        <p14:creationId xmlns:p14="http://schemas.microsoft.com/office/powerpoint/2010/main" val="64525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6" name="Picture 55" descr="A picture containing circle&#10;&#10;Description automatically generated">
            <a:extLst>
              <a:ext uri="{FF2B5EF4-FFF2-40B4-BE49-F238E27FC236}">
                <a16:creationId xmlns:a16="http://schemas.microsoft.com/office/drawing/2014/main" id="{801393A9-32F0-53E4-51D6-36B78A656C26}"/>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3"/>
          <a:stretch>
            <a:fillRect/>
          </a:stretch>
        </p:blipFill>
        <p:spPr>
          <a:xfrm>
            <a:off x="9670324" y="6318762"/>
            <a:ext cx="2204843" cy="346413"/>
          </a:xfrm>
          <a:prstGeom prst="rect">
            <a:avLst/>
          </a:prstGeom>
        </p:spPr>
      </p:pic>
      <p:sp>
        <p:nvSpPr>
          <p:cNvPr id="52" name="TextBox 51">
            <a:extLst>
              <a:ext uri="{FF2B5EF4-FFF2-40B4-BE49-F238E27FC236}">
                <a16:creationId xmlns:a16="http://schemas.microsoft.com/office/drawing/2014/main" id="{B4070D65-5CE7-33FE-E717-0DD70C52E5E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42450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D281489-504D-0977-C91A-132FFCA86385}"/>
              </a:ext>
            </a:extLst>
          </p:cNvPr>
          <p:cNvSpPr/>
          <p:nvPr userDrawn="1"/>
        </p:nvSpPr>
        <p:spPr>
          <a:xfrm>
            <a:off x="-67874" y="-50033"/>
            <a:ext cx="5585255"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2"/>
          <a:stretch>
            <a:fillRect/>
          </a:stretch>
        </p:blipFill>
        <p:spPr>
          <a:xfrm>
            <a:off x="9670324" y="6318762"/>
            <a:ext cx="2204843" cy="346413"/>
          </a:xfrm>
          <a:prstGeom prst="rect">
            <a:avLst/>
          </a:prstGeom>
        </p:spPr>
      </p:pic>
      <p:sp>
        <p:nvSpPr>
          <p:cNvPr id="2" name="TextBox 1">
            <a:extLst>
              <a:ext uri="{FF2B5EF4-FFF2-40B4-BE49-F238E27FC236}">
                <a16:creationId xmlns:a16="http://schemas.microsoft.com/office/drawing/2014/main" id="{D2C84AF1-C587-1D82-BFFF-9D7756D1EA9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84386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DBD0-430D-947A-5982-11E729D8105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3" name="Text Placeholder 2">
            <a:extLst>
              <a:ext uri="{FF2B5EF4-FFF2-40B4-BE49-F238E27FC236}">
                <a16:creationId xmlns:a16="http://schemas.microsoft.com/office/drawing/2014/main" id="{105C59CC-8845-E6E3-F948-EA8A2DF2818B}"/>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4" name="Content Placeholder 3">
            <a:extLst>
              <a:ext uri="{FF2B5EF4-FFF2-40B4-BE49-F238E27FC236}">
                <a16:creationId xmlns:a16="http://schemas.microsoft.com/office/drawing/2014/main" id="{36D655D8-756E-0C48-8AA9-BFA5E8AF3D71}"/>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6" name="Text Placeholder 2">
            <a:extLst>
              <a:ext uri="{FF2B5EF4-FFF2-40B4-BE49-F238E27FC236}">
                <a16:creationId xmlns:a16="http://schemas.microsoft.com/office/drawing/2014/main" id="{82345CB6-BA94-CC69-CD7A-5159CC943117}"/>
              </a:ext>
            </a:extLst>
          </p:cNvPr>
          <p:cNvSpPr>
            <a:spLocks noGrp="1"/>
          </p:cNvSpPr>
          <p:nvPr>
            <p:ph type="body" idx="10" hasCustomPrompt="1"/>
          </p:nvPr>
        </p:nvSpPr>
        <p:spPr>
          <a:xfrm>
            <a:off x="620691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7" name="Content Placeholder 3">
            <a:extLst>
              <a:ext uri="{FF2B5EF4-FFF2-40B4-BE49-F238E27FC236}">
                <a16:creationId xmlns:a16="http://schemas.microsoft.com/office/drawing/2014/main" id="{917D1977-E804-AC3A-51C9-4890727F40E5}"/>
              </a:ext>
            </a:extLst>
          </p:cNvPr>
          <p:cNvSpPr>
            <a:spLocks noGrp="1"/>
          </p:cNvSpPr>
          <p:nvPr>
            <p:ph sz="half" idx="11" hasCustomPrompt="1"/>
          </p:nvPr>
        </p:nvSpPr>
        <p:spPr>
          <a:xfrm>
            <a:off x="620691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TextBox 8">
            <a:extLst>
              <a:ext uri="{FF2B5EF4-FFF2-40B4-BE49-F238E27FC236}">
                <a16:creationId xmlns:a16="http://schemas.microsoft.com/office/drawing/2014/main" id="{12B45D3B-973D-0D90-BA36-4A4699A5B560}"/>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99960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2" name="TextBox 1">
            <a:extLst>
              <a:ext uri="{FF2B5EF4-FFF2-40B4-BE49-F238E27FC236}">
                <a16:creationId xmlns:a16="http://schemas.microsoft.com/office/drawing/2014/main" id="{22CB3EC3-4DBC-10A6-2495-DAFECDABAF81}"/>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968430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09690-3708-FA0B-2757-8846AD751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EB377C-C3E2-886C-2925-0BB458F20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69960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66" r:id="rId4"/>
    <p:sldLayoutId id="2147483650" r:id="rId5"/>
    <p:sldLayoutId id="2147483652" r:id="rId6"/>
    <p:sldLayoutId id="2147483660" r:id="rId7"/>
    <p:sldLayoutId id="2147483653" r:id="rId8"/>
    <p:sldLayoutId id="2147483667" r:id="rId9"/>
    <p:sldLayoutId id="2147483665" r:id="rId10"/>
    <p:sldLayoutId id="2147483661" r:id="rId11"/>
    <p:sldLayoutId id="2147483662" r:id="rId12"/>
    <p:sldLayoutId id="2147483654" r:id="rId13"/>
    <p:sldLayoutId id="2147483663" r:id="rId14"/>
    <p:sldLayoutId id="2147483668" r:id="rId15"/>
    <p:sldLayoutId id="2147483656" r:id="rId16"/>
    <p:sldLayoutId id="2147483657" r:id="rId17"/>
    <p:sldLayoutId id="2147483658" r:id="rId18"/>
    <p:sldLayoutId id="2147483669" r:id="rId19"/>
    <p:sldLayoutId id="2147483670" r:id="rId20"/>
    <p:sldLayoutId id="2147483671" r:id="rId21"/>
  </p:sldLayoutIdLst>
  <p:txStyles>
    <p:title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EF26F-45E9-4995-AE43-023559235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68223-0FE2-4D6E-A9E4-44385FD62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3B969-47F9-4253-AFD4-5743C2F4A6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1522-8A69-4DE2-B565-5EE98703F5D6}" type="datetimeFigureOut">
              <a:rPr lang="en-US" smtClean="0"/>
              <a:t>9/29/2023</a:t>
            </a:fld>
            <a:endParaRPr lang="en-US"/>
          </a:p>
        </p:txBody>
      </p:sp>
      <p:sp>
        <p:nvSpPr>
          <p:cNvPr id="5" name="Footer Placeholder 4">
            <a:extLst>
              <a:ext uri="{FF2B5EF4-FFF2-40B4-BE49-F238E27FC236}">
                <a16:creationId xmlns:a16="http://schemas.microsoft.com/office/drawing/2014/main" id="{C6366A13-1AFE-4D01-8C1B-796E0B63B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E5706-EB6B-4669-9192-1E419981E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C01BC-5835-4DDC-AC9E-3DBA4779A452}" type="slidenum">
              <a:rPr lang="en-US" smtClean="0"/>
              <a:t>‹#›</a:t>
            </a:fld>
            <a:endParaRPr lang="en-US"/>
          </a:p>
        </p:txBody>
      </p:sp>
    </p:spTree>
    <p:extLst>
      <p:ext uri="{BB962C8B-B14F-4D97-AF65-F5344CB8AC3E}">
        <p14:creationId xmlns:p14="http://schemas.microsoft.com/office/powerpoint/2010/main" val="1137895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mailto:support@zizzlhealth.com" TargetMode="External"/><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tracy_olson/61056391" TargetMode="External"/><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FBB17B7-F9E6-2B04-03F0-AA1C6F7B7B5E}"/>
              </a:ext>
            </a:extLst>
          </p:cNvPr>
          <p:cNvSpPr/>
          <p:nvPr/>
        </p:nvSpPr>
        <p:spPr>
          <a:xfrm>
            <a:off x="952637" y="2580929"/>
            <a:ext cx="5568933" cy="4616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chemeClr val="bg2">
              <a:lumMod val="75000"/>
              <a:alpha val="69982"/>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AE9E2"/>
              </a:solidFill>
              <a:effectLst/>
              <a:uLnTx/>
              <a:uFillTx/>
              <a:latin typeface="Nunito Sans" pitchFamily="2" charset="77"/>
              <a:ea typeface="+mn-ea"/>
              <a:cs typeface="Poppins" pitchFamily="2" charset="77"/>
            </a:endParaRPr>
          </a:p>
        </p:txBody>
      </p:sp>
      <p:sp>
        <p:nvSpPr>
          <p:cNvPr id="2" name="Title 1">
            <a:extLst>
              <a:ext uri="{FF2B5EF4-FFF2-40B4-BE49-F238E27FC236}">
                <a16:creationId xmlns:a16="http://schemas.microsoft.com/office/drawing/2014/main" id="{9D015C17-0254-F4A8-6AFC-D19DD748E8F2}"/>
              </a:ext>
            </a:extLst>
          </p:cNvPr>
          <p:cNvSpPr>
            <a:spLocks noGrp="1"/>
          </p:cNvSpPr>
          <p:nvPr>
            <p:ph type="title"/>
          </p:nvPr>
        </p:nvSpPr>
        <p:spPr>
          <a:xfrm>
            <a:off x="831849" y="189857"/>
            <a:ext cx="5264151" cy="2852737"/>
          </a:xfrm>
        </p:spPr>
        <p:txBody>
          <a:bodyPr/>
          <a:lstStyle/>
          <a:p>
            <a:r>
              <a:rPr lang="en-US" b="0" dirty="0"/>
              <a:t>Welcome</a:t>
            </a:r>
          </a:p>
        </p:txBody>
      </p:sp>
      <p:sp>
        <p:nvSpPr>
          <p:cNvPr id="3" name="Text Placeholder 2">
            <a:extLst>
              <a:ext uri="{FF2B5EF4-FFF2-40B4-BE49-F238E27FC236}">
                <a16:creationId xmlns:a16="http://schemas.microsoft.com/office/drawing/2014/main" id="{CCD3422E-D385-C490-7A9F-48FF0C146145}"/>
              </a:ext>
            </a:extLst>
          </p:cNvPr>
          <p:cNvSpPr>
            <a:spLocks noGrp="1"/>
          </p:cNvSpPr>
          <p:nvPr>
            <p:ph type="body" idx="1"/>
          </p:nvPr>
        </p:nvSpPr>
        <p:spPr/>
        <p:txBody>
          <a:bodyPr/>
          <a:lstStyle/>
          <a:p>
            <a:r>
              <a:rPr lang="en-US" dirty="0"/>
              <a:t>Introduction to ICHRA</a:t>
            </a:r>
          </a:p>
        </p:txBody>
      </p:sp>
      <p:sp>
        <p:nvSpPr>
          <p:cNvPr id="5" name="Text Placeholder 2">
            <a:extLst>
              <a:ext uri="{FF2B5EF4-FFF2-40B4-BE49-F238E27FC236}">
                <a16:creationId xmlns:a16="http://schemas.microsoft.com/office/drawing/2014/main" id="{646AFB34-D429-72B5-5F92-9ED49E8AE05B}"/>
              </a:ext>
            </a:extLst>
          </p:cNvPr>
          <p:cNvSpPr txBox="1">
            <a:spLocks/>
          </p:cNvSpPr>
          <p:nvPr/>
        </p:nvSpPr>
        <p:spPr>
          <a:xfrm>
            <a:off x="5638628" y="1878228"/>
            <a:ext cx="6483350" cy="1394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Poppins"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Poppins"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Poppins"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010259">
                  <a:tint val="75000"/>
                </a:srgbClr>
              </a:solidFill>
              <a:effectLst/>
              <a:uLnTx/>
              <a:uFillTx/>
              <a:latin typeface="Nunito Sans" pitchFamily="2" charset="77"/>
              <a:ea typeface="+mn-ea"/>
              <a:cs typeface="+mn-cs"/>
            </a:endParaRPr>
          </a:p>
        </p:txBody>
      </p:sp>
      <p:pic>
        <p:nvPicPr>
          <p:cNvPr id="7" name="Picture 6" descr="A cartoon of a rocket&#10;&#10;Description automatically generated with low confidence">
            <a:extLst>
              <a:ext uri="{FF2B5EF4-FFF2-40B4-BE49-F238E27FC236}">
                <a16:creationId xmlns:a16="http://schemas.microsoft.com/office/drawing/2014/main" id="{0AF810ED-2329-2797-FE4B-47EEF144CC4C}"/>
              </a:ext>
            </a:extLst>
          </p:cNvPr>
          <p:cNvPicPr>
            <a:picLocks noChangeAspect="1"/>
          </p:cNvPicPr>
          <p:nvPr/>
        </p:nvPicPr>
        <p:blipFill>
          <a:blip r:embed="rId2"/>
          <a:stretch>
            <a:fillRect/>
          </a:stretch>
        </p:blipFill>
        <p:spPr>
          <a:xfrm>
            <a:off x="537519" y="3549131"/>
            <a:ext cx="4705344" cy="3686953"/>
          </a:xfrm>
          <a:prstGeom prst="rect">
            <a:avLst/>
          </a:prstGeom>
        </p:spPr>
      </p:pic>
    </p:spTree>
    <p:extLst>
      <p:ext uri="{BB962C8B-B14F-4D97-AF65-F5344CB8AC3E}">
        <p14:creationId xmlns:p14="http://schemas.microsoft.com/office/powerpoint/2010/main" val="7773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DC84DC-F5C7-FBB8-1982-C150ECCB972F}"/>
              </a:ext>
            </a:extLst>
          </p:cNvPr>
          <p:cNvSpPr>
            <a:spLocks noGrp="1"/>
          </p:cNvSpPr>
          <p:nvPr>
            <p:ph type="title"/>
          </p:nvPr>
        </p:nvSpPr>
        <p:spPr>
          <a:xfrm>
            <a:off x="419910" y="441964"/>
            <a:ext cx="10515600" cy="1325563"/>
          </a:xfrm>
        </p:spPr>
        <p:txBody>
          <a:bodyPr>
            <a:normAutofit/>
          </a:bodyPr>
          <a:lstStyle/>
          <a:p>
            <a:r>
              <a:rPr lang="en-US" b="1" dirty="0"/>
              <a:t>Family Premiums</a:t>
            </a:r>
          </a:p>
        </p:txBody>
      </p:sp>
      <p:sp>
        <p:nvSpPr>
          <p:cNvPr id="4" name="Text Placeholder 3">
            <a:extLst>
              <a:ext uri="{FF2B5EF4-FFF2-40B4-BE49-F238E27FC236}">
                <a16:creationId xmlns:a16="http://schemas.microsoft.com/office/drawing/2014/main" id="{01B7C6E6-D3FD-4F72-6812-1FAD758E6A93}"/>
              </a:ext>
            </a:extLst>
          </p:cNvPr>
          <p:cNvSpPr>
            <a:spLocks noGrp="1"/>
          </p:cNvSpPr>
          <p:nvPr>
            <p:ph type="body" idx="1"/>
          </p:nvPr>
        </p:nvSpPr>
        <p:spPr>
          <a:xfrm>
            <a:off x="637908" y="2011442"/>
            <a:ext cx="8131683" cy="4404594"/>
          </a:xfrm>
        </p:spPr>
        <p:txBody>
          <a:bodyPr>
            <a:normAutofit/>
          </a:bodyPr>
          <a:lstStyle/>
          <a:p>
            <a:pPr marL="342900" indent="-342900">
              <a:spcBef>
                <a:spcPts val="1800"/>
              </a:spcBef>
              <a:buFont typeface="Arial" panose="020B0604020202020204" pitchFamily="34" charset="0"/>
              <a:buChar char="•"/>
            </a:pPr>
            <a:r>
              <a:rPr lang="en-US" b="0" dirty="0">
                <a:solidFill>
                  <a:schemeClr val="tx1"/>
                </a:solidFill>
                <a:cs typeface="Poppins" pitchFamily="2" charset="77"/>
              </a:rPr>
              <a:t>Family Premium equals the </a:t>
            </a:r>
            <a:r>
              <a:rPr lang="en-US" dirty="0"/>
              <a:t>sum of premiums </a:t>
            </a:r>
            <a:r>
              <a:rPr lang="en-US" b="0" dirty="0">
                <a:solidFill>
                  <a:schemeClr val="tx1"/>
                </a:solidFill>
                <a:cs typeface="Poppins" pitchFamily="2" charset="77"/>
              </a:rPr>
              <a:t>for EACH member covered</a:t>
            </a:r>
          </a:p>
          <a:p>
            <a:pPr marL="342900" indent="-342900">
              <a:spcBef>
                <a:spcPts val="1800"/>
              </a:spcBef>
              <a:buFont typeface="Arial" panose="020B0604020202020204" pitchFamily="34" charset="0"/>
              <a:buChar char="•"/>
            </a:pPr>
            <a:r>
              <a:rPr lang="en-US" b="0" dirty="0">
                <a:solidFill>
                  <a:schemeClr val="tx1"/>
                </a:solidFill>
                <a:cs typeface="Poppins" pitchFamily="2" charset="77"/>
              </a:rPr>
              <a:t>The following dependents will add to your total premium:</a:t>
            </a:r>
          </a:p>
          <a:p>
            <a:pPr marL="800100" lvl="1" indent="-342900">
              <a:spcBef>
                <a:spcPts val="1800"/>
              </a:spcBef>
              <a:buFont typeface="Arial" panose="020B0604020202020204" pitchFamily="34" charset="0"/>
              <a:buChar char="•"/>
            </a:pPr>
            <a:r>
              <a:rPr lang="en-US" sz="2400" b="0" dirty="0">
                <a:cs typeface="Poppins" pitchFamily="2" charset="77"/>
              </a:rPr>
              <a:t>Your spouse</a:t>
            </a:r>
          </a:p>
          <a:p>
            <a:pPr marL="800100" lvl="1" indent="-342900">
              <a:spcBef>
                <a:spcPts val="1800"/>
              </a:spcBef>
              <a:buFont typeface="Arial" panose="020B0604020202020204" pitchFamily="34" charset="0"/>
              <a:buChar char="•"/>
            </a:pPr>
            <a:r>
              <a:rPr lang="en-US" sz="2400" b="0" dirty="0">
                <a:solidFill>
                  <a:schemeClr val="tx1"/>
                </a:solidFill>
                <a:cs typeface="Poppins" pitchFamily="2" charset="77"/>
              </a:rPr>
              <a:t>All children over the age of 21</a:t>
            </a:r>
          </a:p>
          <a:p>
            <a:pPr marL="800100" lvl="1" indent="-342900">
              <a:spcBef>
                <a:spcPts val="1800"/>
              </a:spcBef>
              <a:buFont typeface="Arial" panose="020B0604020202020204" pitchFamily="34" charset="0"/>
              <a:buChar char="•"/>
            </a:pPr>
            <a:r>
              <a:rPr lang="en-US" sz="2400" b="0" dirty="0">
                <a:cs typeface="Poppins" pitchFamily="2" charset="77"/>
              </a:rPr>
              <a:t>The 3 oldest children under the age of 21</a:t>
            </a:r>
            <a:endParaRPr lang="en-US" sz="2400" b="0" dirty="0">
              <a:solidFill>
                <a:schemeClr val="tx1"/>
              </a:solidFill>
              <a:cs typeface="Poppins" pitchFamily="2" charset="77"/>
            </a:endParaRPr>
          </a:p>
          <a:p>
            <a:pPr marL="342900" indent="-342900">
              <a:spcBef>
                <a:spcPts val="1800"/>
              </a:spcBef>
              <a:buFont typeface="Arial" panose="020B0604020202020204" pitchFamily="34" charset="0"/>
              <a:buChar char="•"/>
            </a:pPr>
            <a:r>
              <a:rPr lang="en-US" b="0" dirty="0">
                <a:solidFill>
                  <a:schemeClr val="tx1"/>
                </a:solidFill>
                <a:cs typeface="Poppins" pitchFamily="2" charset="77"/>
              </a:rPr>
              <a:t>DEPENDENTSX</a:t>
            </a:r>
          </a:p>
          <a:p>
            <a:pPr marL="342900" indent="-342900">
              <a:spcBef>
                <a:spcPts val="1800"/>
              </a:spcBef>
              <a:buFontTx/>
              <a:buChar char="-"/>
            </a:pPr>
            <a:endParaRPr lang="en-US" sz="2200" dirty="0">
              <a:solidFill>
                <a:schemeClr val="tx1"/>
              </a:solidFill>
              <a:cs typeface="Poppins" pitchFamily="2" charset="77"/>
            </a:endParaRPr>
          </a:p>
        </p:txBody>
      </p:sp>
      <p:pic>
        <p:nvPicPr>
          <p:cNvPr id="5" name="Graphic 4">
            <a:extLst>
              <a:ext uri="{FF2B5EF4-FFF2-40B4-BE49-F238E27FC236}">
                <a16:creationId xmlns:a16="http://schemas.microsoft.com/office/drawing/2014/main" id="{0A6E651A-06BD-511E-62FF-53E070B899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7373" y="2433808"/>
            <a:ext cx="1766097" cy="1766097"/>
          </a:xfrm>
          <a:prstGeom prst="rect">
            <a:avLst/>
          </a:prstGeom>
        </p:spPr>
      </p:pic>
    </p:spTree>
    <p:extLst>
      <p:ext uri="{BB962C8B-B14F-4D97-AF65-F5344CB8AC3E}">
        <p14:creationId xmlns:p14="http://schemas.microsoft.com/office/powerpoint/2010/main" val="324735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6" name="Content Placeholder 5">
            <a:extLst>
              <a:ext uri="{FF2B5EF4-FFF2-40B4-BE49-F238E27FC236}">
                <a16:creationId xmlns:a16="http://schemas.microsoft.com/office/drawing/2014/main" id="{C4B56CCB-7547-19AA-1F4D-526D991AEE2F}"/>
              </a:ext>
            </a:extLst>
          </p:cNvPr>
          <p:cNvSpPr>
            <a:spLocks noGrp="1"/>
          </p:cNvSpPr>
          <p:nvPr>
            <p:ph sz="half" idx="11"/>
          </p:nvPr>
        </p:nvSpPr>
        <p:spPr>
          <a:xfrm>
            <a:off x="7044613" y="1239974"/>
            <a:ext cx="4180114" cy="4698276"/>
          </a:xfrm>
        </p:spPr>
        <p:txBody>
          <a:bodyPr>
            <a:normAutofit/>
          </a:bodyPr>
          <a:lstStyle/>
          <a:p>
            <a:r>
              <a:rPr lang="en-US" b="0" dirty="0"/>
              <a:t>Your Employer determines the ICHRA Contribution each year.</a:t>
            </a:r>
          </a:p>
          <a:p>
            <a:r>
              <a:rPr lang="en-US" b="0" dirty="0"/>
              <a:t>You must purchase an IFP Health plan to receive the ICHRA Contribution. </a:t>
            </a:r>
          </a:p>
          <a:p>
            <a:pPr marL="457200" lvl="1" indent="0">
              <a:buNone/>
            </a:pPr>
            <a:endParaRPr lang="en-US" sz="1600" dirty="0"/>
          </a:p>
          <a:p>
            <a:pPr marL="800100" lvl="1" indent="-342900">
              <a:buAutoNum type="arabicPeriod" startAt="2"/>
            </a:pPr>
            <a:endParaRPr lang="en-US" sz="1600" dirty="0"/>
          </a:p>
          <a:p>
            <a:pPr marL="800100" lvl="1" indent="-342900">
              <a:buAutoNum type="arabicPeriod" startAt="2"/>
            </a:pPr>
            <a:endParaRPr lang="en-US" sz="1600" dirty="0"/>
          </a:p>
          <a:p>
            <a:endParaRPr lang="en-US" dirty="0"/>
          </a:p>
        </p:txBody>
      </p:sp>
      <p:graphicFrame>
        <p:nvGraphicFramePr>
          <p:cNvPr id="7" name="Table 6">
            <a:extLst>
              <a:ext uri="{FF2B5EF4-FFF2-40B4-BE49-F238E27FC236}">
                <a16:creationId xmlns:a16="http://schemas.microsoft.com/office/drawing/2014/main" id="{451E9282-A07F-1F29-76E7-4DE4595544D0}"/>
              </a:ext>
            </a:extLst>
          </p:cNvPr>
          <p:cNvGraphicFramePr>
            <a:graphicFrameLocks noGrp="1"/>
          </p:cNvGraphicFramePr>
          <p:nvPr>
            <p:extLst>
              <p:ext uri="{D42A27DB-BD31-4B8C-83A1-F6EECF244321}">
                <p14:modId xmlns:p14="http://schemas.microsoft.com/office/powerpoint/2010/main" val="2628989606"/>
              </p:ext>
            </p:extLst>
          </p:nvPr>
        </p:nvGraphicFramePr>
        <p:xfrm>
          <a:off x="420298" y="1239974"/>
          <a:ext cx="5675701" cy="3777064"/>
        </p:xfrm>
        <a:graphic>
          <a:graphicData uri="http://schemas.openxmlformats.org/drawingml/2006/table">
            <a:tbl>
              <a:tblPr firstRow="1" firstCol="1" bandRow="1"/>
              <a:tblGrid>
                <a:gridCol w="670481">
                  <a:extLst>
                    <a:ext uri="{9D8B030D-6E8A-4147-A177-3AD203B41FA5}">
                      <a16:colId xmlns:a16="http://schemas.microsoft.com/office/drawing/2014/main" val="3752621192"/>
                    </a:ext>
                  </a:extLst>
                </a:gridCol>
                <a:gridCol w="1465704">
                  <a:extLst>
                    <a:ext uri="{9D8B030D-6E8A-4147-A177-3AD203B41FA5}">
                      <a16:colId xmlns:a16="http://schemas.microsoft.com/office/drawing/2014/main" val="1759538077"/>
                    </a:ext>
                  </a:extLst>
                </a:gridCol>
                <a:gridCol w="374221">
                  <a:extLst>
                    <a:ext uri="{9D8B030D-6E8A-4147-A177-3AD203B41FA5}">
                      <a16:colId xmlns:a16="http://schemas.microsoft.com/office/drawing/2014/main" val="3984939086"/>
                    </a:ext>
                  </a:extLst>
                </a:gridCol>
                <a:gridCol w="1356555">
                  <a:extLst>
                    <a:ext uri="{9D8B030D-6E8A-4147-A177-3AD203B41FA5}">
                      <a16:colId xmlns:a16="http://schemas.microsoft.com/office/drawing/2014/main" val="420355937"/>
                    </a:ext>
                  </a:extLst>
                </a:gridCol>
                <a:gridCol w="374221">
                  <a:extLst>
                    <a:ext uri="{9D8B030D-6E8A-4147-A177-3AD203B41FA5}">
                      <a16:colId xmlns:a16="http://schemas.microsoft.com/office/drawing/2014/main" val="1796062857"/>
                    </a:ext>
                  </a:extLst>
                </a:gridCol>
                <a:gridCol w="1434519">
                  <a:extLst>
                    <a:ext uri="{9D8B030D-6E8A-4147-A177-3AD203B41FA5}">
                      <a16:colId xmlns:a16="http://schemas.microsoft.com/office/drawing/2014/main" val="1602228179"/>
                    </a:ext>
                  </a:extLst>
                </a:gridCol>
              </a:tblGrid>
              <a:tr h="353687">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03476925"/>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0-14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91218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5247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5111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52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17974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49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574490"/>
                  </a:ext>
                </a:extLst>
              </a:tr>
              <a:tr h="2693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195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399010"/>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8806"/>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5635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8828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48724"/>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175582"/>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265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20976"/>
                  </a:ext>
                </a:extLst>
              </a:tr>
              <a:tr h="353687">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25324"/>
                  </a:ext>
                </a:extLst>
              </a:tr>
            </a:tbl>
          </a:graphicData>
        </a:graphic>
      </p:graphicFrame>
    </p:spTree>
    <p:extLst>
      <p:ext uri="{BB962C8B-B14F-4D97-AF65-F5344CB8AC3E}">
        <p14:creationId xmlns:p14="http://schemas.microsoft.com/office/powerpoint/2010/main" val="287175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Dependent ICHRA Contribution</a:t>
            </a:r>
          </a:p>
        </p:txBody>
      </p:sp>
      <p:graphicFrame>
        <p:nvGraphicFramePr>
          <p:cNvPr id="7" name="Table 6">
            <a:extLst>
              <a:ext uri="{FF2B5EF4-FFF2-40B4-BE49-F238E27FC236}">
                <a16:creationId xmlns:a16="http://schemas.microsoft.com/office/drawing/2014/main" id="{451E9282-A07F-1F29-76E7-4DE4595544D0}"/>
              </a:ext>
            </a:extLst>
          </p:cNvPr>
          <p:cNvGraphicFramePr>
            <a:graphicFrameLocks noGrp="1"/>
          </p:cNvGraphicFramePr>
          <p:nvPr>
            <p:extLst>
              <p:ext uri="{D42A27DB-BD31-4B8C-83A1-F6EECF244321}">
                <p14:modId xmlns:p14="http://schemas.microsoft.com/office/powerpoint/2010/main" val="4267555034"/>
              </p:ext>
            </p:extLst>
          </p:nvPr>
        </p:nvGraphicFramePr>
        <p:xfrm>
          <a:off x="394418" y="1319841"/>
          <a:ext cx="10103929" cy="3744887"/>
        </p:xfrm>
        <a:graphic>
          <a:graphicData uri="http://schemas.openxmlformats.org/drawingml/2006/table">
            <a:tbl>
              <a:tblPr firstRow="1" firstCol="1" bandRow="1"/>
              <a:tblGrid>
                <a:gridCol w="682055">
                  <a:extLst>
                    <a:ext uri="{9D8B030D-6E8A-4147-A177-3AD203B41FA5}">
                      <a16:colId xmlns:a16="http://schemas.microsoft.com/office/drawing/2014/main" val="3752621192"/>
                    </a:ext>
                  </a:extLst>
                </a:gridCol>
                <a:gridCol w="1491003">
                  <a:extLst>
                    <a:ext uri="{9D8B030D-6E8A-4147-A177-3AD203B41FA5}">
                      <a16:colId xmlns:a16="http://schemas.microsoft.com/office/drawing/2014/main" val="1759538077"/>
                    </a:ext>
                  </a:extLst>
                </a:gridCol>
                <a:gridCol w="1491003">
                  <a:extLst>
                    <a:ext uri="{9D8B030D-6E8A-4147-A177-3AD203B41FA5}">
                      <a16:colId xmlns:a16="http://schemas.microsoft.com/office/drawing/2014/main" val="3174012722"/>
                    </a:ext>
                  </a:extLst>
                </a:gridCol>
                <a:gridCol w="380682">
                  <a:extLst>
                    <a:ext uri="{9D8B030D-6E8A-4147-A177-3AD203B41FA5}">
                      <a16:colId xmlns:a16="http://schemas.microsoft.com/office/drawing/2014/main" val="3984939086"/>
                    </a:ext>
                  </a:extLst>
                </a:gridCol>
                <a:gridCol w="1379971">
                  <a:extLst>
                    <a:ext uri="{9D8B030D-6E8A-4147-A177-3AD203B41FA5}">
                      <a16:colId xmlns:a16="http://schemas.microsoft.com/office/drawing/2014/main" val="420355937"/>
                    </a:ext>
                  </a:extLst>
                </a:gridCol>
                <a:gridCol w="1379971">
                  <a:extLst>
                    <a:ext uri="{9D8B030D-6E8A-4147-A177-3AD203B41FA5}">
                      <a16:colId xmlns:a16="http://schemas.microsoft.com/office/drawing/2014/main" val="1642027753"/>
                    </a:ext>
                  </a:extLst>
                </a:gridCol>
                <a:gridCol w="380682">
                  <a:extLst>
                    <a:ext uri="{9D8B030D-6E8A-4147-A177-3AD203B41FA5}">
                      <a16:colId xmlns:a16="http://schemas.microsoft.com/office/drawing/2014/main" val="1796062857"/>
                    </a:ext>
                  </a:extLst>
                </a:gridCol>
                <a:gridCol w="1459281">
                  <a:extLst>
                    <a:ext uri="{9D8B030D-6E8A-4147-A177-3AD203B41FA5}">
                      <a16:colId xmlns:a16="http://schemas.microsoft.com/office/drawing/2014/main" val="1602228179"/>
                    </a:ext>
                  </a:extLst>
                </a:gridCol>
                <a:gridCol w="1459281">
                  <a:extLst>
                    <a:ext uri="{9D8B030D-6E8A-4147-A177-3AD203B41FA5}">
                      <a16:colId xmlns:a16="http://schemas.microsoft.com/office/drawing/2014/main" val="910156795"/>
                    </a:ext>
                  </a:extLst>
                </a:gridCol>
              </a:tblGrid>
              <a:tr h="342035">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rPr>
                        <a:t>Spouse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latin typeface="Calibri" panose="020F0502020204030204" pitchFamily="34" charset="0"/>
                          <a:ea typeface="Calibri" panose="020F0502020204030204" pitchFamily="34" charset="0"/>
                        </a:rPr>
                        <a:t>Child Contribution</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03476925"/>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0-14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0-SPCONT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0-CHDCONT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912181"/>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15SPCONT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15CHDCONT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5247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51111"/>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5241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179743"/>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493"/>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574490"/>
                  </a:ext>
                </a:extLst>
              </a:tr>
              <a:tr h="260467">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195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399010"/>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8806"/>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5635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88288"/>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48724"/>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175582"/>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265417"/>
                  </a:ext>
                </a:extLst>
              </a:tr>
              <a:tr h="1805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20976"/>
                  </a:ext>
                </a:extLst>
              </a:tr>
              <a:tr h="342035">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64SPCONT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64CHDCONT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25324"/>
                  </a:ext>
                </a:extLst>
              </a:tr>
            </a:tbl>
          </a:graphicData>
        </a:graphic>
      </p:graphicFrame>
    </p:spTree>
    <p:extLst>
      <p:ext uri="{BB962C8B-B14F-4D97-AF65-F5344CB8AC3E}">
        <p14:creationId xmlns:p14="http://schemas.microsoft.com/office/powerpoint/2010/main" val="130001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9" name="TextBox 8">
            <a:extLst>
              <a:ext uri="{FF2B5EF4-FFF2-40B4-BE49-F238E27FC236}">
                <a16:creationId xmlns:a16="http://schemas.microsoft.com/office/drawing/2014/main" id="{F7E51965-EC46-6379-005D-17C52685A4A4}"/>
              </a:ext>
            </a:extLst>
          </p:cNvPr>
          <p:cNvSpPr txBox="1"/>
          <p:nvPr/>
        </p:nvSpPr>
        <p:spPr>
          <a:xfrm>
            <a:off x="257534" y="1649833"/>
            <a:ext cx="6896249" cy="3416320"/>
          </a:xfrm>
          <a:prstGeom prst="rect">
            <a:avLst/>
          </a:prstGeom>
          <a:noFill/>
        </p:spPr>
        <p:txBody>
          <a:bodyPr wrap="square">
            <a:spAutoFit/>
          </a:bodyPr>
          <a:lstStyle/>
          <a:p>
            <a:r>
              <a:rPr lang="en-US" sz="2400" dirty="0">
                <a:latin typeface="Nunito Sans" pitchFamily="2" charset="77"/>
                <a:cs typeface="Poppins" pitchFamily="2" charset="77"/>
              </a:rPr>
              <a:t>Your can review your ICHRA contribution in the zizzl health platform in the following places: </a:t>
            </a:r>
          </a:p>
          <a:p>
            <a:endParaRPr lang="en-US" sz="2400" dirty="0">
              <a:latin typeface="Nunito Sans" pitchFamily="2" charset="77"/>
              <a:cs typeface="Poppins" pitchFamily="2" charset="77"/>
            </a:endParaRPr>
          </a:p>
          <a:p>
            <a:pPr marL="914400" lvl="1" indent="-457200">
              <a:buAutoNum type="arabicPeriod"/>
            </a:pPr>
            <a:r>
              <a:rPr lang="en-US" sz="2400" dirty="0">
                <a:latin typeface="Nunito Sans" pitchFamily="2" charset="77"/>
                <a:cs typeface="Poppins" pitchFamily="2" charset="77"/>
              </a:rPr>
              <a:t>The 90-Day ICHRA Notice, which can be found in the Library section of the site (image 1)</a:t>
            </a:r>
          </a:p>
          <a:p>
            <a:pPr lvl="1"/>
            <a:endParaRPr lang="en-US" sz="2400" dirty="0">
              <a:latin typeface="Nunito Sans" pitchFamily="2" charset="77"/>
              <a:cs typeface="Poppins" pitchFamily="2" charset="77"/>
            </a:endParaRPr>
          </a:p>
          <a:p>
            <a:pPr marL="800100" lvl="1" indent="-342900">
              <a:buAutoNum type="arabicPeriod" startAt="2"/>
            </a:pPr>
            <a:r>
              <a:rPr lang="en-US" sz="2400" dirty="0">
                <a:latin typeface="Nunito Sans" pitchFamily="2" charset="77"/>
                <a:cs typeface="Poppins" pitchFamily="2" charset="77"/>
              </a:rPr>
              <a:t>When reviewing plans within your enrollment (image 2) </a:t>
            </a:r>
          </a:p>
        </p:txBody>
      </p:sp>
      <p:pic>
        <p:nvPicPr>
          <p:cNvPr id="11" name="Picture 10">
            <a:extLst>
              <a:ext uri="{FF2B5EF4-FFF2-40B4-BE49-F238E27FC236}">
                <a16:creationId xmlns:a16="http://schemas.microsoft.com/office/drawing/2014/main" id="{4BF31691-8FE0-4EC6-41A6-FC55FFB7E4B3}"/>
              </a:ext>
            </a:extLst>
          </p:cNvPr>
          <p:cNvPicPr>
            <a:picLocks noChangeAspect="1"/>
          </p:cNvPicPr>
          <p:nvPr/>
        </p:nvPicPr>
        <p:blipFill>
          <a:blip r:embed="rId2"/>
          <a:stretch>
            <a:fillRect/>
          </a:stretch>
        </p:blipFill>
        <p:spPr>
          <a:xfrm>
            <a:off x="7850551" y="744694"/>
            <a:ext cx="3882492" cy="2230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99ECAA0-0CB1-AFC0-843F-AE4820DA6B48}"/>
              </a:ext>
            </a:extLst>
          </p:cNvPr>
          <p:cNvPicPr>
            <a:picLocks noChangeAspect="1"/>
          </p:cNvPicPr>
          <p:nvPr/>
        </p:nvPicPr>
        <p:blipFill>
          <a:blip r:embed="rId3"/>
          <a:stretch>
            <a:fillRect/>
          </a:stretch>
        </p:blipFill>
        <p:spPr>
          <a:xfrm>
            <a:off x="7850551" y="3610579"/>
            <a:ext cx="3004211" cy="1957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phic 12" descr="Arrow Right with solid fill">
            <a:extLst>
              <a:ext uri="{FF2B5EF4-FFF2-40B4-BE49-F238E27FC236}">
                <a16:creationId xmlns:a16="http://schemas.microsoft.com/office/drawing/2014/main" id="{4A113381-4611-C7C0-4744-EE6436437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8771" y="2070257"/>
            <a:ext cx="821160" cy="712160"/>
          </a:xfrm>
          <a:prstGeom prst="rect">
            <a:avLst/>
          </a:prstGeom>
        </p:spPr>
      </p:pic>
      <p:pic>
        <p:nvPicPr>
          <p:cNvPr id="19" name="Graphic 18" descr="Arrow Right with solid fill">
            <a:extLst>
              <a:ext uri="{FF2B5EF4-FFF2-40B4-BE49-F238E27FC236}">
                <a16:creationId xmlns:a16="http://schemas.microsoft.com/office/drawing/2014/main" id="{D5306EB5-306E-E889-FF39-0853CDAD60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0794068" y="4710073"/>
            <a:ext cx="821160" cy="712160"/>
          </a:xfrm>
          <a:prstGeom prst="rect">
            <a:avLst/>
          </a:prstGeom>
        </p:spPr>
      </p:pic>
      <p:sp>
        <p:nvSpPr>
          <p:cNvPr id="20" name="Oval 19">
            <a:extLst>
              <a:ext uri="{FF2B5EF4-FFF2-40B4-BE49-F238E27FC236}">
                <a16:creationId xmlns:a16="http://schemas.microsoft.com/office/drawing/2014/main" id="{3AF4CCF9-48B8-884A-BDBA-8207CC34D30A}"/>
              </a:ext>
            </a:extLst>
          </p:cNvPr>
          <p:cNvSpPr/>
          <p:nvPr/>
        </p:nvSpPr>
        <p:spPr>
          <a:xfrm>
            <a:off x="7364066" y="54915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TextBox 20">
            <a:extLst>
              <a:ext uri="{FF2B5EF4-FFF2-40B4-BE49-F238E27FC236}">
                <a16:creationId xmlns:a16="http://schemas.microsoft.com/office/drawing/2014/main" id="{210ABF4A-404D-9216-F638-BAFDFB71F559}"/>
              </a:ext>
            </a:extLst>
          </p:cNvPr>
          <p:cNvSpPr txBox="1"/>
          <p:nvPr/>
        </p:nvSpPr>
        <p:spPr>
          <a:xfrm>
            <a:off x="7320984" y="664365"/>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01</a:t>
            </a:r>
            <a:endParaRPr lang="ko-KR" altLang="en-US" sz="2400" b="1" dirty="0">
              <a:solidFill>
                <a:schemeClr val="bg1"/>
              </a:solidFill>
              <a:latin typeface="Nunito Sans" pitchFamily="2" charset="77"/>
              <a:cs typeface="Poppins" pitchFamily="2" charset="77"/>
            </a:endParaRPr>
          </a:p>
        </p:txBody>
      </p:sp>
      <p:sp>
        <p:nvSpPr>
          <p:cNvPr id="22" name="Oval 21">
            <a:extLst>
              <a:ext uri="{FF2B5EF4-FFF2-40B4-BE49-F238E27FC236}">
                <a16:creationId xmlns:a16="http://schemas.microsoft.com/office/drawing/2014/main" id="{D12DCC15-5451-7B24-E139-A31BFA9C0D27}"/>
              </a:ext>
            </a:extLst>
          </p:cNvPr>
          <p:cNvSpPr/>
          <p:nvPr/>
        </p:nvSpPr>
        <p:spPr>
          <a:xfrm>
            <a:off x="10705328" y="330769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TextBox 22">
            <a:extLst>
              <a:ext uri="{FF2B5EF4-FFF2-40B4-BE49-F238E27FC236}">
                <a16:creationId xmlns:a16="http://schemas.microsoft.com/office/drawing/2014/main" id="{B51427F5-3074-450B-18FB-038E1477C45E}"/>
              </a:ext>
            </a:extLst>
          </p:cNvPr>
          <p:cNvSpPr txBox="1"/>
          <p:nvPr/>
        </p:nvSpPr>
        <p:spPr>
          <a:xfrm>
            <a:off x="10685439" y="3431473"/>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02</a:t>
            </a:r>
            <a:endParaRPr lang="ko-KR" altLang="en-US" sz="2400" b="1" dirty="0">
              <a:solidFill>
                <a:schemeClr val="bg1"/>
              </a:solidFill>
              <a:latin typeface="Nunito Sans" pitchFamily="2" charset="77"/>
              <a:cs typeface="Poppins" pitchFamily="2" charset="77"/>
            </a:endParaRPr>
          </a:p>
        </p:txBody>
      </p:sp>
    </p:spTree>
    <p:extLst>
      <p:ext uri="{BB962C8B-B14F-4D97-AF65-F5344CB8AC3E}">
        <p14:creationId xmlns:p14="http://schemas.microsoft.com/office/powerpoint/2010/main" val="74461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E548C9-C3D3-16FE-0C5B-02B65DB7FAC2}"/>
              </a:ext>
            </a:extLst>
          </p:cNvPr>
          <p:cNvSpPr>
            <a:spLocks noGrp="1"/>
          </p:cNvSpPr>
          <p:nvPr>
            <p:ph type="body" idx="1"/>
          </p:nvPr>
        </p:nvSpPr>
        <p:spPr>
          <a:xfrm>
            <a:off x="387603" y="2046076"/>
            <a:ext cx="3599535" cy="4054727"/>
          </a:xfrm>
        </p:spPr>
        <p:txBody>
          <a:bodyPr anchor="t">
            <a:normAutofit fontScale="92500" lnSpcReduction="20000"/>
          </a:bodyPr>
          <a:lstStyle/>
          <a:p>
            <a:pPr>
              <a:lnSpc>
                <a:spcPct val="100000"/>
              </a:lnSpc>
              <a:spcBef>
                <a:spcPts val="0"/>
              </a:spcBef>
            </a:pPr>
            <a:r>
              <a:rPr lang="en-US" sz="2600" b="0" dirty="0">
                <a:solidFill>
                  <a:schemeClr val="tx1"/>
                </a:solidFill>
                <a:cs typeface="Poppins" pitchFamily="2" charset="77"/>
              </a:rPr>
              <a:t>This example shows how plan costs will vary for an employee with an ICHRA Contribution of $577.83.</a:t>
            </a:r>
          </a:p>
          <a:p>
            <a:pPr>
              <a:lnSpc>
                <a:spcPct val="100000"/>
              </a:lnSpc>
              <a:spcBef>
                <a:spcPts val="0"/>
              </a:spcBef>
            </a:pPr>
            <a:endParaRPr lang="en-US" sz="2600" b="0" dirty="0">
              <a:solidFill>
                <a:schemeClr val="tx1"/>
              </a:solidFill>
              <a:cs typeface="Poppins" pitchFamily="2" charset="77"/>
            </a:endParaRPr>
          </a:p>
          <a:p>
            <a:pPr>
              <a:lnSpc>
                <a:spcPct val="100000"/>
              </a:lnSpc>
              <a:spcBef>
                <a:spcPts val="0"/>
              </a:spcBef>
            </a:pPr>
            <a:r>
              <a:rPr lang="en-US" sz="2600" b="0" dirty="0">
                <a:solidFill>
                  <a:schemeClr val="tx1"/>
                </a:solidFill>
                <a:cs typeface="Poppins" pitchFamily="2" charset="77"/>
              </a:rPr>
              <a:t>Each employee can pick an individual insurance plan that fits their families needs. You can buy a comprehensive plan with your budgeted dollars.</a:t>
            </a:r>
          </a:p>
          <a:p>
            <a:pPr>
              <a:lnSpc>
                <a:spcPct val="100000"/>
              </a:lnSpc>
              <a:spcBef>
                <a:spcPts val="0"/>
              </a:spcBef>
            </a:pPr>
            <a:endParaRPr lang="en-US" sz="1600" dirty="0"/>
          </a:p>
          <a:p>
            <a:pPr>
              <a:lnSpc>
                <a:spcPct val="100000"/>
              </a:lnSpc>
            </a:pPr>
            <a:endParaRPr lang="en-US" sz="1600" dirty="0"/>
          </a:p>
        </p:txBody>
      </p:sp>
      <p:sp>
        <p:nvSpPr>
          <p:cNvPr id="4" name="Title 3">
            <a:extLst>
              <a:ext uri="{FF2B5EF4-FFF2-40B4-BE49-F238E27FC236}">
                <a16:creationId xmlns:a16="http://schemas.microsoft.com/office/drawing/2014/main" id="{11A11E67-4F59-92ED-74CF-B8B8B40B4732}"/>
              </a:ext>
            </a:extLst>
          </p:cNvPr>
          <p:cNvSpPr>
            <a:spLocks noGrp="1"/>
          </p:cNvSpPr>
          <p:nvPr>
            <p:ph type="title"/>
          </p:nvPr>
        </p:nvSpPr>
        <p:spPr>
          <a:xfrm>
            <a:off x="387603" y="293211"/>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chemeClr val="tx1"/>
                </a:solidFill>
                <a:effectLst/>
                <a:uLnTx/>
                <a:uFillTx/>
                <a:cs typeface="Poppins" panose="00000500000000000000" pitchFamily="2" charset="0"/>
              </a:rPr>
              <a:t>How ICHRA Contributions Work</a:t>
            </a:r>
          </a:p>
        </p:txBody>
      </p:sp>
      <p:pic>
        <p:nvPicPr>
          <p:cNvPr id="2" name="Picture 1">
            <a:extLst>
              <a:ext uri="{FF2B5EF4-FFF2-40B4-BE49-F238E27FC236}">
                <a16:creationId xmlns:a16="http://schemas.microsoft.com/office/drawing/2014/main" id="{5AA5BC22-574A-6A4F-B01F-5BBFFB68AAE5}"/>
              </a:ext>
            </a:extLst>
          </p:cNvPr>
          <p:cNvPicPr>
            <a:picLocks noChangeAspect="1"/>
          </p:cNvPicPr>
          <p:nvPr/>
        </p:nvPicPr>
        <p:blipFill>
          <a:blip r:embed="rId2"/>
          <a:stretch>
            <a:fillRect/>
          </a:stretch>
        </p:blipFill>
        <p:spPr>
          <a:xfrm>
            <a:off x="4395823" y="4744041"/>
            <a:ext cx="7408574" cy="1494272"/>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E9B80952-D8FA-83AA-484F-86BA1F126BA3}"/>
              </a:ext>
            </a:extLst>
          </p:cNvPr>
          <p:cNvPicPr>
            <a:picLocks noChangeAspect="1"/>
          </p:cNvPicPr>
          <p:nvPr/>
        </p:nvPicPr>
        <p:blipFill>
          <a:blip r:embed="rId3"/>
          <a:stretch>
            <a:fillRect/>
          </a:stretch>
        </p:blipFill>
        <p:spPr>
          <a:xfrm>
            <a:off x="4395819" y="3210998"/>
            <a:ext cx="7408578" cy="153304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79CBF91-BB43-5A4F-9FC1-835C2E6087E1}"/>
              </a:ext>
            </a:extLst>
          </p:cNvPr>
          <p:cNvPicPr>
            <a:picLocks noChangeAspect="1"/>
          </p:cNvPicPr>
          <p:nvPr/>
        </p:nvPicPr>
        <p:blipFill>
          <a:blip r:embed="rId4"/>
          <a:stretch>
            <a:fillRect/>
          </a:stretch>
        </p:blipFill>
        <p:spPr>
          <a:xfrm>
            <a:off x="4395819" y="1707503"/>
            <a:ext cx="7396165" cy="147651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9339DEC3-8FA8-1D29-A2DE-3ECAAB33D00A}"/>
              </a:ext>
            </a:extLst>
          </p:cNvPr>
          <p:cNvSpPr txBox="1"/>
          <p:nvPr/>
        </p:nvSpPr>
        <p:spPr>
          <a:xfrm>
            <a:off x="6334914" y="3693268"/>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t>
            </a:r>
            <a:r>
              <a:rPr lang="en-US" sz="1400" dirty="0">
                <a:solidFill>
                  <a:prstClr val="black"/>
                </a:solidFill>
                <a:latin typeface="Nunito Sans" pitchFamily="2" charset="77"/>
                <a:cs typeface="Poppins" pitchFamily="2" charset="77"/>
              </a:rPr>
              <a:t>a </a:t>
            </a:r>
            <a:r>
              <a:rPr lang="en-US" sz="1400" b="1" dirty="0">
                <a:solidFill>
                  <a:prstClr val="black"/>
                </a:solidFill>
                <a:latin typeface="Nunito Sans" pitchFamily="2" charset="77"/>
                <a:cs typeface="Poppins" pitchFamily="2" charset="77"/>
              </a:rPr>
              <a:t>plan that costs the same amount as the ICHRA Contribution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$0.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1" name="TextBox 10">
            <a:extLst>
              <a:ext uri="{FF2B5EF4-FFF2-40B4-BE49-F238E27FC236}">
                <a16:creationId xmlns:a16="http://schemas.microsoft.com/office/drawing/2014/main" id="{973EA3AC-7841-DEFB-6545-2FB9A03D6196}"/>
              </a:ext>
            </a:extLst>
          </p:cNvPr>
          <p:cNvSpPr txBox="1"/>
          <p:nvPr/>
        </p:nvSpPr>
        <p:spPr>
          <a:xfrm>
            <a:off x="6334915" y="5227488"/>
            <a:ext cx="2930426"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less expensive Bronze plan</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 and has a $0 monthly cost, with unspent funds.</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2" name="TextBox 11">
            <a:extLst>
              <a:ext uri="{FF2B5EF4-FFF2-40B4-BE49-F238E27FC236}">
                <a16:creationId xmlns:a16="http://schemas.microsoft.com/office/drawing/2014/main" id="{6719B871-5B4E-5791-DF40-9963C1309742}"/>
              </a:ext>
            </a:extLst>
          </p:cNvPr>
          <p:cNvSpPr txBox="1"/>
          <p:nvPr/>
        </p:nvSpPr>
        <p:spPr>
          <a:xfrm>
            <a:off x="6269599" y="2063402"/>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more expensive plan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$212 per month via pre-tax payroll deductions.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Tree>
    <p:extLst>
      <p:ext uri="{BB962C8B-B14F-4D97-AF65-F5344CB8AC3E}">
        <p14:creationId xmlns:p14="http://schemas.microsoft.com/office/powerpoint/2010/main" val="317089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ank check with solid fill">
            <a:extLst>
              <a:ext uri="{FF2B5EF4-FFF2-40B4-BE49-F238E27FC236}">
                <a16:creationId xmlns:a16="http://schemas.microsoft.com/office/drawing/2014/main" id="{CD51D535-EE34-83DE-C38D-D5B449202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67577">
            <a:off x="3202380" y="-614632"/>
            <a:ext cx="8872857" cy="8757445"/>
          </a:xfrm>
          <a:prstGeom prst="rect">
            <a:avLst/>
          </a:prstGeom>
        </p:spPr>
      </p:pic>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235327"/>
            <a:ext cx="3705039" cy="1528763"/>
          </a:xfrm>
        </p:spPr>
        <p:txBody>
          <a:bodyPr>
            <a:normAutofit/>
          </a:bodyPr>
          <a:lstStyle/>
          <a:p>
            <a:pPr marL="0" indent="0">
              <a:buNone/>
            </a:pPr>
            <a:r>
              <a:rPr lang="en-US" sz="2400" b="0" dirty="0">
                <a:solidFill>
                  <a:schemeClr val="tx1"/>
                </a:solidFill>
              </a:rPr>
              <a:t>You pay the difference in your paycheck.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solidFill>
                  <a:schemeClr val="tx1"/>
                </a:solidFill>
              </a:rPr>
              <a:t>What if your chosen plan costs </a:t>
            </a:r>
            <a:r>
              <a:rPr lang="en-US" b="1" dirty="0">
                <a:solidFill>
                  <a:schemeClr val="accent5"/>
                </a:solidFill>
              </a:rPr>
              <a:t>MORE</a:t>
            </a:r>
            <a:r>
              <a:rPr lang="en-US" b="1" dirty="0"/>
              <a:t> </a:t>
            </a:r>
            <a:r>
              <a:rPr lang="en-US" b="1" dirty="0">
                <a:solidFill>
                  <a:schemeClr val="tx1"/>
                </a:solidFill>
              </a:rPr>
              <a:t>than the Employer Contribution?</a:t>
            </a:r>
          </a:p>
        </p:txBody>
      </p:sp>
      <p:pic>
        <p:nvPicPr>
          <p:cNvPr id="8" name="Picture 7">
            <a:extLst>
              <a:ext uri="{FF2B5EF4-FFF2-40B4-BE49-F238E27FC236}">
                <a16:creationId xmlns:a16="http://schemas.microsoft.com/office/drawing/2014/main" id="{4390FE7D-4D7C-9F4F-C5B7-347BBEEDADED}"/>
              </a:ext>
            </a:extLst>
          </p:cNvPr>
          <p:cNvPicPr>
            <a:picLocks noChangeAspect="1"/>
          </p:cNvPicPr>
          <p:nvPr/>
        </p:nvPicPr>
        <p:blipFill>
          <a:blip r:embed="rId5"/>
          <a:stretch>
            <a:fillRect/>
          </a:stretch>
        </p:blipFill>
        <p:spPr>
          <a:xfrm>
            <a:off x="152851" y="3429000"/>
            <a:ext cx="3201330" cy="2431672"/>
          </a:xfrm>
          <a:prstGeom prst="rect">
            <a:avLst/>
          </a:prstGeom>
        </p:spPr>
      </p:pic>
    </p:spTree>
    <p:extLst>
      <p:ext uri="{BB962C8B-B14F-4D97-AF65-F5344CB8AC3E}">
        <p14:creationId xmlns:p14="http://schemas.microsoft.com/office/powerpoint/2010/main" val="27688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101286"/>
            <a:ext cx="10815522" cy="1528763"/>
          </a:xfrm>
        </p:spPr>
        <p:txBody>
          <a:bodyPr>
            <a:normAutofit/>
          </a:bodyPr>
          <a:lstStyle/>
          <a:p>
            <a:pPr marL="0" indent="0">
              <a:buNone/>
            </a:pPr>
            <a:r>
              <a:rPr lang="en-US" sz="2400" b="0" dirty="0">
                <a:solidFill>
                  <a:schemeClr val="tx1"/>
                </a:solidFill>
              </a:rPr>
              <a:t>Employees can spend the difference (left-over funds) on co-pays, co-insurance, deductibles, and other qualified medical, dental and vision care expenses.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t>What if your chosen plan costs </a:t>
            </a:r>
            <a:r>
              <a:rPr lang="en-US" b="1" dirty="0">
                <a:solidFill>
                  <a:schemeClr val="accent5"/>
                </a:solidFill>
              </a:rPr>
              <a:t>LESS</a:t>
            </a:r>
            <a:r>
              <a:rPr lang="en-US" b="1" dirty="0"/>
              <a:t> than the Employer Contribution?</a:t>
            </a:r>
          </a:p>
        </p:txBody>
      </p:sp>
      <p:pic>
        <p:nvPicPr>
          <p:cNvPr id="7" name="Graphic 6">
            <a:extLst>
              <a:ext uri="{FF2B5EF4-FFF2-40B4-BE49-F238E27FC236}">
                <a16:creationId xmlns:a16="http://schemas.microsoft.com/office/drawing/2014/main" id="{6C7B616C-5AA2-83FB-99F9-AAEEF157C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7282" y="3840622"/>
            <a:ext cx="1814169" cy="1814169"/>
          </a:xfrm>
          <a:prstGeom prst="rect">
            <a:avLst/>
          </a:prstGeom>
        </p:spPr>
      </p:pic>
      <p:pic>
        <p:nvPicPr>
          <p:cNvPr id="8" name="Graphic 7">
            <a:extLst>
              <a:ext uri="{FF2B5EF4-FFF2-40B4-BE49-F238E27FC236}">
                <a16:creationId xmlns:a16="http://schemas.microsoft.com/office/drawing/2014/main" id="{A2B1B95D-33D6-02FE-33BA-33EDC6876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188" y="3840622"/>
            <a:ext cx="1814169" cy="1814169"/>
          </a:xfrm>
          <a:prstGeom prst="rect">
            <a:avLst/>
          </a:prstGeom>
        </p:spPr>
      </p:pic>
      <p:pic>
        <p:nvPicPr>
          <p:cNvPr id="9" name="Graphic 8">
            <a:extLst>
              <a:ext uri="{FF2B5EF4-FFF2-40B4-BE49-F238E27FC236}">
                <a16:creationId xmlns:a16="http://schemas.microsoft.com/office/drawing/2014/main" id="{A334B704-EA0E-2DC3-E99A-5CD959C15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0235" y="3840622"/>
            <a:ext cx="1814169" cy="1814169"/>
          </a:xfrm>
          <a:prstGeom prst="rect">
            <a:avLst/>
          </a:prstGeom>
        </p:spPr>
      </p:pic>
      <p:pic>
        <p:nvPicPr>
          <p:cNvPr id="10" name="Picture 9">
            <a:extLst>
              <a:ext uri="{FF2B5EF4-FFF2-40B4-BE49-F238E27FC236}">
                <a16:creationId xmlns:a16="http://schemas.microsoft.com/office/drawing/2014/main" id="{7EB3EBA0-A8F3-86E9-DE4E-5542F2E09DA3}"/>
              </a:ext>
            </a:extLst>
          </p:cNvPr>
          <p:cNvPicPr>
            <a:picLocks noChangeAspect="1"/>
          </p:cNvPicPr>
          <p:nvPr/>
        </p:nvPicPr>
        <p:blipFill>
          <a:blip r:embed="rId9"/>
          <a:stretch>
            <a:fillRect/>
          </a:stretch>
        </p:blipFill>
        <p:spPr>
          <a:xfrm>
            <a:off x="8171917" y="3452125"/>
            <a:ext cx="3115110" cy="2591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514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Plans</a:t>
            </a:r>
          </a:p>
        </p:txBody>
      </p:sp>
    </p:spTree>
    <p:extLst>
      <p:ext uri="{BB962C8B-B14F-4D97-AF65-F5344CB8AC3E}">
        <p14:creationId xmlns:p14="http://schemas.microsoft.com/office/powerpoint/2010/main" val="241932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99109-8629-F245-98BC-7F94637FE6A9}"/>
              </a:ext>
            </a:extLst>
          </p:cNvPr>
          <p:cNvSpPr>
            <a:spLocks noGrp="1"/>
          </p:cNvSpPr>
          <p:nvPr>
            <p:ph type="body" idx="1"/>
          </p:nvPr>
        </p:nvSpPr>
        <p:spPr>
          <a:xfrm>
            <a:off x="839788" y="2150997"/>
            <a:ext cx="5157787" cy="823912"/>
          </a:xfrm>
        </p:spPr>
        <p:txBody>
          <a:bodyPr>
            <a:noAutofit/>
          </a:bodyPr>
          <a:lstStyle/>
          <a:p>
            <a:r>
              <a:rPr lang="en-US" dirty="0"/>
              <a:t>Services FREE on the first day of coverage: </a:t>
            </a:r>
          </a:p>
        </p:txBody>
      </p:sp>
      <p:sp>
        <p:nvSpPr>
          <p:cNvPr id="3" name="Content Placeholder 2">
            <a:extLst>
              <a:ext uri="{FF2B5EF4-FFF2-40B4-BE49-F238E27FC236}">
                <a16:creationId xmlns:a16="http://schemas.microsoft.com/office/drawing/2014/main" id="{7EA2EB16-9216-7F8C-CBCC-515E0487DD81}"/>
              </a:ext>
            </a:extLst>
          </p:cNvPr>
          <p:cNvSpPr>
            <a:spLocks noGrp="1"/>
          </p:cNvSpPr>
          <p:nvPr>
            <p:ph sz="half" idx="2"/>
          </p:nvPr>
        </p:nvSpPr>
        <p:spPr>
          <a:xfrm>
            <a:off x="839788" y="3178594"/>
            <a:ext cx="5157787" cy="3684588"/>
          </a:xfrm>
        </p:spPr>
        <p:txBody>
          <a:bodyPr/>
          <a:lstStyle/>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holesterol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B</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lood </a:t>
            </a:r>
            <a:r>
              <a:rPr lang="en-US" b="0" dirty="0">
                <a:solidFill>
                  <a:schemeClr val="tx1"/>
                </a:solidFill>
                <a:latin typeface="Nunito Sans Normal" pitchFamily="2" charset="0"/>
                <a:cs typeface="Poppins" panose="00000500000000000000" pitchFamily="2" charset="0"/>
              </a:rPr>
              <a:t>P</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ressure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ancer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 for Children</a:t>
            </a:r>
          </a:p>
          <a:p>
            <a:pPr marR="0" lvl="0" algn="l" defTabSz="609555" rtl="0" eaLnBrk="1" fontAlgn="auto" latinLnBrk="0" hangingPunct="1">
              <a:lnSpc>
                <a:spcPct val="100000"/>
              </a:lnSpc>
              <a:spcBef>
                <a:spcPct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STI Screenings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I</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mmunization </a:t>
            </a:r>
            <a:r>
              <a:rPr lang="en-US" b="0" dirty="0">
                <a:solidFill>
                  <a:schemeClr val="tx1"/>
                </a:solidFill>
                <a:latin typeface="Nunito Sans Normal" pitchFamily="2" charset="0"/>
                <a:cs typeface="Poppins" panose="00000500000000000000" pitchFamily="2" charset="0"/>
              </a:rPr>
              <a:t>V</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accines</a:t>
            </a:r>
          </a:p>
        </p:txBody>
      </p:sp>
      <p:sp>
        <p:nvSpPr>
          <p:cNvPr id="6" name="Title 5">
            <a:extLst>
              <a:ext uri="{FF2B5EF4-FFF2-40B4-BE49-F238E27FC236}">
                <a16:creationId xmlns:a16="http://schemas.microsoft.com/office/drawing/2014/main" id="{C5F16E79-D7B6-C3F4-F6E4-DD4F75593A20}"/>
              </a:ext>
            </a:extLst>
          </p:cNvPr>
          <p:cNvSpPr>
            <a:spLocks noGrp="1"/>
          </p:cNvSpPr>
          <p:nvPr>
            <p:ph type="title"/>
          </p:nvPr>
        </p:nvSpPr>
        <p:spPr/>
        <p:txBody>
          <a:bodyPr/>
          <a:lstStyle/>
          <a:p>
            <a:r>
              <a:rPr lang="en-US" b="1" dirty="0"/>
              <a:t>All Individual/Family Plans Provide Preventative Care </a:t>
            </a:r>
            <a:endParaRPr lang="en-US" b="1" dirty="0">
              <a:highlight>
                <a:srgbClr val="FFFF00"/>
              </a:highlight>
            </a:endParaRPr>
          </a:p>
        </p:txBody>
      </p:sp>
      <p:pic>
        <p:nvPicPr>
          <p:cNvPr id="7" name="Graphic 6">
            <a:extLst>
              <a:ext uri="{FF2B5EF4-FFF2-40B4-BE49-F238E27FC236}">
                <a16:creationId xmlns:a16="http://schemas.microsoft.com/office/drawing/2014/main" id="{5FBDDF08-E8B8-1414-A565-22B95F6A3B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731" y="2150997"/>
            <a:ext cx="2906318" cy="2906318"/>
          </a:xfrm>
          <a:prstGeom prst="rect">
            <a:avLst/>
          </a:prstGeom>
        </p:spPr>
      </p:pic>
    </p:spTree>
    <p:extLst>
      <p:ext uri="{BB962C8B-B14F-4D97-AF65-F5344CB8AC3E}">
        <p14:creationId xmlns:p14="http://schemas.microsoft.com/office/powerpoint/2010/main" val="2419329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742B-8487-4564-BCEE-C260B2DF1075}"/>
              </a:ext>
            </a:extLst>
          </p:cNvPr>
          <p:cNvSpPr>
            <a:spLocks noGrp="1"/>
          </p:cNvSpPr>
          <p:nvPr>
            <p:ph type="title"/>
          </p:nvPr>
        </p:nvSpPr>
        <p:spPr>
          <a:xfrm>
            <a:off x="401217" y="196637"/>
            <a:ext cx="10531151" cy="1181324"/>
          </a:xfrm>
        </p:spPr>
        <p:txBody>
          <a:bodyPr>
            <a:normAutofit/>
          </a:bodyPr>
          <a:lstStyle/>
          <a:p>
            <a:r>
              <a:rPr lang="en-US" sz="3200" b="1" dirty="0">
                <a:solidFill>
                  <a:srgbClr val="000080"/>
                </a:solidFill>
                <a:latin typeface="Jubilat Medium"/>
                <a:cs typeface="Poppins" panose="00000500000000000000" pitchFamily="2" charset="0"/>
              </a:rPr>
              <a:t>Provider and Prescription Search Tools </a:t>
            </a:r>
            <a:endParaRPr lang="en-US" dirty="0">
              <a:latin typeface="Jubilat Medium"/>
              <a:cs typeface="Poppins" panose="00000500000000000000" pitchFamily="2" charset="0"/>
            </a:endParaRPr>
          </a:p>
        </p:txBody>
      </p:sp>
      <p:pic>
        <p:nvPicPr>
          <p:cNvPr id="3" name="Picture 3" descr="Graphical user interface, application, Teams&#10;&#10;Description automatically generated">
            <a:extLst>
              <a:ext uri="{FF2B5EF4-FFF2-40B4-BE49-F238E27FC236}">
                <a16:creationId xmlns:a16="http://schemas.microsoft.com/office/drawing/2014/main" id="{0ED0F812-A1E2-481D-C9B7-8FF4AB9A8BC5}"/>
              </a:ext>
            </a:extLst>
          </p:cNvPr>
          <p:cNvPicPr>
            <a:picLocks noChangeAspect="1"/>
          </p:cNvPicPr>
          <p:nvPr/>
        </p:nvPicPr>
        <p:blipFill rotWithShape="1">
          <a:blip r:embed="rId3"/>
          <a:srcRect l="2533" t="3075" r="4403" b="3480"/>
          <a:stretch/>
        </p:blipFill>
        <p:spPr>
          <a:xfrm>
            <a:off x="6576869" y="2559285"/>
            <a:ext cx="3807879" cy="3558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Graphical user interface, application, Teams&#10;&#10;Description automatically generated">
            <a:extLst>
              <a:ext uri="{FF2B5EF4-FFF2-40B4-BE49-F238E27FC236}">
                <a16:creationId xmlns:a16="http://schemas.microsoft.com/office/drawing/2014/main" id="{AA569D9B-53B8-0EB2-A4B7-EE0E81285691}"/>
              </a:ext>
            </a:extLst>
          </p:cNvPr>
          <p:cNvPicPr>
            <a:picLocks noGrp="1" noChangeAspect="1"/>
          </p:cNvPicPr>
          <p:nvPr>
            <p:ph idx="1"/>
          </p:nvPr>
        </p:nvPicPr>
        <p:blipFill rotWithShape="1">
          <a:blip r:embed="rId4"/>
          <a:srcRect l="3308" t="4149" r="6261" b="4002"/>
          <a:stretch/>
        </p:blipFill>
        <p:spPr>
          <a:xfrm>
            <a:off x="1744771" y="2578952"/>
            <a:ext cx="3870362" cy="3558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EAC24CCA-043C-8AFB-A69A-DD789E15A544}"/>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E0253D58-FB69-15D0-74EE-A65186FD8E76}"/>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7" name="Picture 6" descr="A picture containing text, clipart&#10;&#10;Description automatically generated">
            <a:extLst>
              <a:ext uri="{FF2B5EF4-FFF2-40B4-BE49-F238E27FC236}">
                <a16:creationId xmlns:a16="http://schemas.microsoft.com/office/drawing/2014/main" id="{26CD036C-9FC9-F1EC-E5A0-D4913B9B6C9B}"/>
              </a:ext>
            </a:extLst>
          </p:cNvPr>
          <p:cNvPicPr>
            <a:picLocks noChangeAspect="1"/>
          </p:cNvPicPr>
          <p:nvPr/>
        </p:nvPicPr>
        <p:blipFill>
          <a:blip r:embed="rId5"/>
          <a:stretch>
            <a:fillRect/>
          </a:stretch>
        </p:blipFill>
        <p:spPr>
          <a:xfrm>
            <a:off x="10552176" y="6523357"/>
            <a:ext cx="1466088" cy="230344"/>
          </a:xfrm>
          <a:prstGeom prst="rect">
            <a:avLst/>
          </a:prstGeom>
        </p:spPr>
      </p:pic>
      <p:sp>
        <p:nvSpPr>
          <p:cNvPr id="11" name="TextBox 10">
            <a:extLst>
              <a:ext uri="{FF2B5EF4-FFF2-40B4-BE49-F238E27FC236}">
                <a16:creationId xmlns:a16="http://schemas.microsoft.com/office/drawing/2014/main" id="{1072419F-5D9C-234F-291B-106CA533664B}"/>
              </a:ext>
            </a:extLst>
          </p:cNvPr>
          <p:cNvSpPr txBox="1"/>
          <p:nvPr/>
        </p:nvSpPr>
        <p:spPr>
          <a:xfrm>
            <a:off x="401217" y="1377961"/>
            <a:ext cx="10170368" cy="954107"/>
          </a:xfrm>
          <a:prstGeom prst="rect">
            <a:avLst/>
          </a:prstGeom>
          <a:noFill/>
        </p:spPr>
        <p:txBody>
          <a:bodyPr wrap="square">
            <a:spAutoFit/>
          </a:bodyPr>
          <a:lstStyle/>
          <a:p>
            <a:r>
              <a:rPr lang="en-US" b="1" dirty="0">
                <a:solidFill>
                  <a:schemeClr val="accent5"/>
                </a:solidFill>
                <a:latin typeface="Jubilat Medium" pitchFamily="2" charset="0"/>
                <a:ea typeface="+mj-ea"/>
                <a:cs typeface="+mj-cs"/>
              </a:rPr>
              <a:t>Please note: </a:t>
            </a:r>
            <a:r>
              <a:rPr lang="en-US" b="0" i="1" dirty="0">
                <a:effectLst/>
                <a:latin typeface="Nunito Sans" pitchFamily="2" charset="0"/>
              </a:rPr>
              <a:t>Not all provider directories are current or comprehensive. It is the user’s sole responsibility to confirm whether or not their provider is participating. Contact the carrier directly to confirm your physician's participation. </a:t>
            </a:r>
            <a:endParaRPr lang="en-US" i="1" dirty="0">
              <a:latin typeface="Nunito Sans" pitchFamily="2" charset="0"/>
            </a:endParaRPr>
          </a:p>
        </p:txBody>
      </p:sp>
    </p:spTree>
    <p:extLst>
      <p:ext uri="{BB962C8B-B14F-4D97-AF65-F5344CB8AC3E}">
        <p14:creationId xmlns:p14="http://schemas.microsoft.com/office/powerpoint/2010/main" val="352124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95000"/>
                  </a:prstClr>
                </a:solidFill>
                <a:effectLst/>
                <a:uLnTx/>
                <a:uFillTx/>
                <a:latin typeface="Poppins" panose="00000500000000000000" pitchFamily="2" charset="0"/>
                <a:ea typeface="+mn-ea"/>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sp>
        <p:nvSpPr>
          <p:cNvPr id="14" name="TextBox 13">
            <a:extLst>
              <a:ext uri="{FF2B5EF4-FFF2-40B4-BE49-F238E27FC236}">
                <a16:creationId xmlns:a16="http://schemas.microsoft.com/office/drawing/2014/main" id="{2C027590-BD66-525D-FD20-1D913739B943}"/>
              </a:ext>
            </a:extLst>
          </p:cNvPr>
          <p:cNvSpPr txBox="1"/>
          <p:nvPr/>
        </p:nvSpPr>
        <p:spPr>
          <a:xfrm>
            <a:off x="520107" y="605107"/>
            <a:ext cx="697264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rgbClr val="000080"/>
                </a:solidFill>
                <a:latin typeface="Jubilat Medium"/>
                <a:cs typeface="Poppins" panose="00000500000000000000" pitchFamily="2" charset="0"/>
              </a:rPr>
              <a:t>XXXXX </a:t>
            </a:r>
            <a:r>
              <a:rPr kumimoji="0" lang="en-US" sz="4000" i="0" u="none" strike="noStrike" kern="1200" cap="none" spc="0" normalizeH="0" baseline="0" noProof="0" dirty="0">
                <a:ln>
                  <a:noFill/>
                </a:ln>
                <a:solidFill>
                  <a:srgbClr val="000080"/>
                </a:solidFill>
                <a:effectLst/>
                <a:uLnTx/>
                <a:uFillTx/>
                <a:latin typeface="Jubilat Medium"/>
                <a:cs typeface="Poppins" panose="00000500000000000000" pitchFamily="2" charset="0"/>
              </a:rPr>
              <a:t>OE Window: </a:t>
            </a:r>
          </a:p>
        </p:txBody>
      </p:sp>
      <p:sp>
        <p:nvSpPr>
          <p:cNvPr id="4" name="TextBox 3">
            <a:extLst>
              <a:ext uri="{FF2B5EF4-FFF2-40B4-BE49-F238E27FC236}">
                <a16:creationId xmlns:a16="http://schemas.microsoft.com/office/drawing/2014/main" id="{F4D9EA8C-9CD7-ED86-0EFB-FBA0D1CFECA6}"/>
              </a:ext>
            </a:extLst>
          </p:cNvPr>
          <p:cNvSpPr txBox="1"/>
          <p:nvPr/>
        </p:nvSpPr>
        <p:spPr>
          <a:xfrm>
            <a:off x="1845593" y="3113529"/>
            <a:ext cx="5772322"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00" b="1" dirty="0">
                <a:solidFill>
                  <a:srgbClr val="0B89F7"/>
                </a:solidFill>
                <a:latin typeface="Nunito Sans" pitchFamily="2" charset="0"/>
              </a:rPr>
              <a:t>DATERANGE</a:t>
            </a:r>
            <a:endParaRPr lang="en-US" sz="3500" b="1" dirty="0">
              <a:solidFill>
                <a:srgbClr val="000080"/>
              </a:solidFill>
              <a:latin typeface="Nunito Sans" pitchFamily="2" charset="0"/>
              <a:cs typeface="Poppins" panose="00000500000000000000" pitchFamily="2" charset="0"/>
            </a:endParaRPr>
          </a:p>
        </p:txBody>
      </p:sp>
      <p:pic>
        <p:nvPicPr>
          <p:cNvPr id="3" name="Picture 2">
            <a:extLst>
              <a:ext uri="{FF2B5EF4-FFF2-40B4-BE49-F238E27FC236}">
                <a16:creationId xmlns:a16="http://schemas.microsoft.com/office/drawing/2014/main" id="{98877B3D-A351-6253-5FDC-50D965293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514" y="2753729"/>
            <a:ext cx="3927379" cy="3435057"/>
          </a:xfrm>
          <a:prstGeom prst="rect">
            <a:avLst/>
          </a:prstGeom>
        </p:spPr>
      </p:pic>
    </p:spTree>
    <p:extLst>
      <p:ext uri="{BB962C8B-B14F-4D97-AF65-F5344CB8AC3E}">
        <p14:creationId xmlns:p14="http://schemas.microsoft.com/office/powerpoint/2010/main" val="403161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6617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Multi Step v. Easy Enroll </a:t>
            </a: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200335"/>
            <a:ext cx="10945996" cy="1473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1800" b="0" i="0" u="none" strike="noStrike" dirty="0">
                <a:effectLst/>
                <a:latin typeface="Nunito Sans" pitchFamily="2" charset="0"/>
              </a:rPr>
              <a:t>You will be able to see within the enrollment if a plan is “Easy” or “Multi-step” enroll. Multi-step indicates there may be additional steps that require you to log into your carrier’s member portal and take action. Once you select a Multi-Step plan, those steps will be communicated to you. </a:t>
            </a:r>
            <a:endParaRPr lang="en-US" dirty="0">
              <a:latin typeface="Nunito Sans" pitchFamily="2" charset="0"/>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Nunito Sans" pitchFamily="2" charset="0"/>
              <a:cs typeface="Poppins" pitchFamily="2" charset="77"/>
            </a:endParaRPr>
          </a:p>
        </p:txBody>
      </p:sp>
      <p:pic>
        <p:nvPicPr>
          <p:cNvPr id="9" name="Picture 8">
            <a:extLst>
              <a:ext uri="{FF2B5EF4-FFF2-40B4-BE49-F238E27FC236}">
                <a16:creationId xmlns:a16="http://schemas.microsoft.com/office/drawing/2014/main" id="{F6B795A8-77D9-7528-4BB5-B60CE0403C99}"/>
              </a:ext>
            </a:extLst>
          </p:cNvPr>
          <p:cNvPicPr>
            <a:picLocks noChangeAspect="1"/>
          </p:cNvPicPr>
          <p:nvPr/>
        </p:nvPicPr>
        <p:blipFill>
          <a:blip r:embed="rId3"/>
          <a:stretch>
            <a:fillRect/>
          </a:stretch>
        </p:blipFill>
        <p:spPr>
          <a:xfrm>
            <a:off x="446681" y="2388878"/>
            <a:ext cx="6672576" cy="2080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FD2D282-CBD2-A634-3FE4-66B61E603D9A}"/>
              </a:ext>
            </a:extLst>
          </p:cNvPr>
          <p:cNvPicPr>
            <a:picLocks noChangeAspect="1"/>
          </p:cNvPicPr>
          <p:nvPr/>
        </p:nvPicPr>
        <p:blipFill>
          <a:blip r:embed="rId4"/>
          <a:stretch>
            <a:fillRect/>
          </a:stretch>
        </p:blipFill>
        <p:spPr>
          <a:xfrm>
            <a:off x="4889193" y="4159979"/>
            <a:ext cx="6594177" cy="2043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Arrow Connector 12">
            <a:extLst>
              <a:ext uri="{FF2B5EF4-FFF2-40B4-BE49-F238E27FC236}">
                <a16:creationId xmlns:a16="http://schemas.microsoft.com/office/drawing/2014/main" id="{8E2291BF-3C81-3D9C-0FF0-58E2A70101F8}"/>
              </a:ext>
            </a:extLst>
          </p:cNvPr>
          <p:cNvCxnSpPr>
            <a:cxnSpLocks/>
          </p:cNvCxnSpPr>
          <p:nvPr/>
        </p:nvCxnSpPr>
        <p:spPr>
          <a:xfrm flipH="1">
            <a:off x="6945310" y="3503644"/>
            <a:ext cx="920396" cy="0"/>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100255-1FC2-4681-9402-06D6857D7A3B}"/>
              </a:ext>
            </a:extLst>
          </p:cNvPr>
          <p:cNvCxnSpPr>
            <a:cxnSpLocks/>
          </p:cNvCxnSpPr>
          <p:nvPr/>
        </p:nvCxnSpPr>
        <p:spPr>
          <a:xfrm flipH="1">
            <a:off x="11285220" y="4637315"/>
            <a:ext cx="566579" cy="618348"/>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6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5ABC-EBDB-DB82-DCF9-DAFFB644A47C}"/>
              </a:ext>
            </a:extLst>
          </p:cNvPr>
          <p:cNvSpPr>
            <a:spLocks noGrp="1"/>
          </p:cNvSpPr>
          <p:nvPr>
            <p:ph type="body" idx="1"/>
          </p:nvPr>
        </p:nvSpPr>
        <p:spPr>
          <a:xfrm>
            <a:off x="836612" y="1273970"/>
            <a:ext cx="9360655" cy="823912"/>
          </a:xfrm>
        </p:spPr>
        <p:txBody>
          <a:bodyPr>
            <a:normAutofit/>
          </a:bodyPr>
          <a:lstStyle/>
          <a:p>
            <a:r>
              <a:rPr lang="en-US" dirty="0"/>
              <a:t>Supplemental products can be used in conjunction with an ICHRA.</a:t>
            </a:r>
          </a:p>
        </p:txBody>
      </p:sp>
      <p:sp>
        <p:nvSpPr>
          <p:cNvPr id="3" name="Content Placeholder 2">
            <a:extLst>
              <a:ext uri="{FF2B5EF4-FFF2-40B4-BE49-F238E27FC236}">
                <a16:creationId xmlns:a16="http://schemas.microsoft.com/office/drawing/2014/main" id="{217EB907-CFC5-05B1-7362-71A08C4D7172}"/>
              </a:ext>
            </a:extLst>
          </p:cNvPr>
          <p:cNvSpPr>
            <a:spLocks noGrp="1"/>
          </p:cNvSpPr>
          <p:nvPr>
            <p:ph sz="half" idx="2"/>
          </p:nvPr>
        </p:nvSpPr>
        <p:spPr>
          <a:xfrm>
            <a:off x="565951" y="2182815"/>
            <a:ext cx="7904717" cy="2439787"/>
          </a:xfrm>
        </p:spPr>
        <p:txBody>
          <a:bodyPr/>
          <a:lstStyle/>
          <a:p>
            <a:r>
              <a:rPr lang="en-US" b="0" dirty="0">
                <a:solidFill>
                  <a:schemeClr val="tx1"/>
                </a:solidFill>
                <a:latin typeface="Nunito Sans" pitchFamily="2" charset="0"/>
                <a:cs typeface="+mn-cs"/>
              </a:rPr>
              <a:t>Healthcare Flexible Spending Accounts</a:t>
            </a:r>
          </a:p>
          <a:p>
            <a:r>
              <a:rPr lang="en-US" b="0" dirty="0">
                <a:solidFill>
                  <a:schemeClr val="tx1"/>
                </a:solidFill>
                <a:latin typeface="Nunito Sans" pitchFamily="2" charset="0"/>
                <a:cs typeface="+mn-cs"/>
              </a:rPr>
              <a:t>Health Savings Accounts*</a:t>
            </a:r>
          </a:p>
          <a:p>
            <a:r>
              <a:rPr lang="en-US" b="0" dirty="0">
                <a:solidFill>
                  <a:schemeClr val="tx1"/>
                </a:solidFill>
                <a:latin typeface="Nunito Sans" pitchFamily="2" charset="0"/>
                <a:cs typeface="+mn-cs"/>
              </a:rPr>
              <a:t>Medicare Supplemental Plans</a:t>
            </a:r>
          </a:p>
        </p:txBody>
      </p:sp>
      <p:sp>
        <p:nvSpPr>
          <p:cNvPr id="6" name="Title 5">
            <a:extLst>
              <a:ext uri="{FF2B5EF4-FFF2-40B4-BE49-F238E27FC236}">
                <a16:creationId xmlns:a16="http://schemas.microsoft.com/office/drawing/2014/main" id="{1C97CBC8-0EC8-1AC1-EFB4-0FB76F746B25}"/>
              </a:ext>
            </a:extLst>
          </p:cNvPr>
          <p:cNvSpPr>
            <a:spLocks noGrp="1"/>
          </p:cNvSpPr>
          <p:nvPr>
            <p:ph type="title"/>
          </p:nvPr>
        </p:nvSpPr>
        <p:spPr>
          <a:xfrm>
            <a:off x="326604" y="365125"/>
            <a:ext cx="11233819" cy="908845"/>
          </a:xfrm>
        </p:spPr>
        <p:txBody>
          <a:bodyPr>
            <a:normAutofit/>
          </a:bodyPr>
          <a:lstStyle/>
          <a:p>
            <a:r>
              <a:rPr lang="en-US" b="1" dirty="0"/>
              <a:t>Compatibility with Spending and Savings Accounts</a:t>
            </a:r>
          </a:p>
        </p:txBody>
      </p:sp>
      <p:sp>
        <p:nvSpPr>
          <p:cNvPr id="10" name="TextBox 9">
            <a:extLst>
              <a:ext uri="{FF2B5EF4-FFF2-40B4-BE49-F238E27FC236}">
                <a16:creationId xmlns:a16="http://schemas.microsoft.com/office/drawing/2014/main" id="{B97BE14A-66FD-0B26-E9F7-7CB511D6184B}"/>
              </a:ext>
            </a:extLst>
          </p:cNvPr>
          <p:cNvSpPr txBox="1"/>
          <p:nvPr/>
        </p:nvSpPr>
        <p:spPr>
          <a:xfrm>
            <a:off x="565951" y="4714029"/>
            <a:ext cx="6654358" cy="1569660"/>
          </a:xfrm>
          <a:prstGeom prst="rect">
            <a:avLst/>
          </a:prstGeom>
          <a:noFill/>
        </p:spPr>
        <p:txBody>
          <a:bodyPr wrap="square">
            <a:spAutoFit/>
          </a:bodyPr>
          <a:lstStyle/>
          <a:p>
            <a:r>
              <a:rPr lang="en-US" sz="2400" dirty="0">
                <a:latin typeface="Nunito Sans" pitchFamily="2" charset="0"/>
              </a:rPr>
              <a:t>*Health Savings Accounts require the employee to meet minimum HSA contributions ($1,600 single/ $3,200 family in 2024) before the ICHRA Leftover Dollars can be spent.</a:t>
            </a:r>
          </a:p>
        </p:txBody>
      </p:sp>
      <p:pic>
        <p:nvPicPr>
          <p:cNvPr id="11" name="Picture 10" descr="Man holding a red heart">
            <a:extLst>
              <a:ext uri="{FF2B5EF4-FFF2-40B4-BE49-F238E27FC236}">
                <a16:creationId xmlns:a16="http://schemas.microsoft.com/office/drawing/2014/main" id="{061B56D1-A11A-89F2-3BE5-6704D146FB76}"/>
              </a:ext>
            </a:extLst>
          </p:cNvPr>
          <p:cNvPicPr>
            <a:picLocks noChangeAspect="1"/>
          </p:cNvPicPr>
          <p:nvPr/>
        </p:nvPicPr>
        <p:blipFill>
          <a:blip r:embed="rId2"/>
          <a:stretch>
            <a:fillRect/>
          </a:stretch>
        </p:blipFill>
        <p:spPr>
          <a:xfrm>
            <a:off x="7512205" y="2183906"/>
            <a:ext cx="4048219" cy="2698812"/>
          </a:xfrm>
          <a:prstGeom prst="rect">
            <a:avLst/>
          </a:prstGeom>
        </p:spPr>
      </p:pic>
    </p:spTree>
    <p:extLst>
      <p:ext uri="{BB962C8B-B14F-4D97-AF65-F5344CB8AC3E}">
        <p14:creationId xmlns:p14="http://schemas.microsoft.com/office/powerpoint/2010/main" val="1993014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p:txBody>
          <a:bodyPr>
            <a:normAutofit lnSpcReduction="10000"/>
          </a:bodyPr>
          <a:lstStyle/>
          <a:p>
            <a:r>
              <a:rPr lang="en-US" dirty="0"/>
              <a:t>Action Required</a:t>
            </a:r>
            <a:endParaRPr lang="en-US" sz="5400" b="0" dirty="0"/>
          </a:p>
        </p:txBody>
      </p:sp>
    </p:spTree>
    <p:extLst>
      <p:ext uri="{BB962C8B-B14F-4D97-AF65-F5344CB8AC3E}">
        <p14:creationId xmlns:p14="http://schemas.microsoft.com/office/powerpoint/2010/main" val="234306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223793" y="303167"/>
            <a:ext cx="11735270" cy="8224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Before</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228364" y="1548991"/>
            <a:ext cx="11043015" cy="12796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dirty="0">
                <a:latin typeface="Nunito Sans" pitchFamily="2" charset="0"/>
              </a:rPr>
              <a:t>Get ready to select your benefits during Open Enrollment! Follow these steps to successfully prepare for your enrollment: </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pic>
        <p:nvPicPr>
          <p:cNvPr id="4" name="Picture 3">
            <a:extLst>
              <a:ext uri="{FF2B5EF4-FFF2-40B4-BE49-F238E27FC236}">
                <a16:creationId xmlns:a16="http://schemas.microsoft.com/office/drawing/2014/main" id="{599C0E0C-9719-3CC8-B294-5384D70BE624}"/>
              </a:ext>
            </a:extLst>
          </p:cNvPr>
          <p:cNvPicPr>
            <a:picLocks noChangeAspect="1"/>
          </p:cNvPicPr>
          <p:nvPr/>
        </p:nvPicPr>
        <p:blipFill>
          <a:blip r:embed="rId3"/>
          <a:stretch>
            <a:fillRect/>
          </a:stretch>
        </p:blipFill>
        <p:spPr>
          <a:xfrm>
            <a:off x="2471246" y="2596035"/>
            <a:ext cx="6769714" cy="1121234"/>
          </a:xfrm>
          <a:prstGeom prst="rect">
            <a:avLst/>
          </a:prstGeom>
        </p:spPr>
      </p:pic>
      <p:pic>
        <p:nvPicPr>
          <p:cNvPr id="10" name="Picture 9">
            <a:extLst>
              <a:ext uri="{FF2B5EF4-FFF2-40B4-BE49-F238E27FC236}">
                <a16:creationId xmlns:a16="http://schemas.microsoft.com/office/drawing/2014/main" id="{8DC2C857-A70B-6BE3-CDB5-2A69051B0E11}"/>
              </a:ext>
            </a:extLst>
          </p:cNvPr>
          <p:cNvPicPr>
            <a:picLocks noChangeAspect="1"/>
          </p:cNvPicPr>
          <p:nvPr/>
        </p:nvPicPr>
        <p:blipFill>
          <a:blip r:embed="rId4"/>
          <a:stretch>
            <a:fillRect/>
          </a:stretch>
        </p:blipFill>
        <p:spPr>
          <a:xfrm>
            <a:off x="2471246" y="4140638"/>
            <a:ext cx="6826871" cy="1891656"/>
          </a:xfrm>
          <a:prstGeom prst="rect">
            <a:avLst/>
          </a:prstGeom>
        </p:spPr>
      </p:pic>
    </p:spTree>
    <p:extLst>
      <p:ext uri="{BB962C8B-B14F-4D97-AF65-F5344CB8AC3E}">
        <p14:creationId xmlns:p14="http://schemas.microsoft.com/office/powerpoint/2010/main" val="219560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3" name="Title 1">
            <a:extLst>
              <a:ext uri="{FF2B5EF4-FFF2-40B4-BE49-F238E27FC236}">
                <a16:creationId xmlns:a16="http://schemas.microsoft.com/office/drawing/2014/main" id="{9C313C06-4828-3AED-F7CD-E8B7F7021942}"/>
              </a:ext>
            </a:extLst>
          </p:cNvPr>
          <p:cNvSpPr txBox="1">
            <a:spLocks/>
          </p:cNvSpPr>
          <p:nvPr/>
        </p:nvSpPr>
        <p:spPr>
          <a:xfrm>
            <a:off x="219034" y="348088"/>
            <a:ext cx="11799230" cy="7138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During </a:t>
            </a:r>
            <a:r>
              <a:rPr lang="en-US" sz="4000" b="1" dirty="0">
                <a:solidFill>
                  <a:srgbClr val="000080"/>
                </a:solidFill>
                <a:latin typeface="Jubilat Medium"/>
                <a:cs typeface="Poppins" panose="00000500000000000000" pitchFamily="2" charset="0"/>
              </a:rPr>
              <a:t>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pic>
        <p:nvPicPr>
          <p:cNvPr id="9" name="Picture 8">
            <a:extLst>
              <a:ext uri="{FF2B5EF4-FFF2-40B4-BE49-F238E27FC236}">
                <a16:creationId xmlns:a16="http://schemas.microsoft.com/office/drawing/2014/main" id="{B6DBF2E7-88C0-C299-D100-EC65E439143E}"/>
              </a:ext>
            </a:extLst>
          </p:cNvPr>
          <p:cNvPicPr>
            <a:picLocks noChangeAspect="1"/>
          </p:cNvPicPr>
          <p:nvPr/>
        </p:nvPicPr>
        <p:blipFill>
          <a:blip r:embed="rId3"/>
          <a:stretch>
            <a:fillRect/>
          </a:stretch>
        </p:blipFill>
        <p:spPr>
          <a:xfrm>
            <a:off x="2313069" y="1331720"/>
            <a:ext cx="7556717" cy="1389875"/>
          </a:xfrm>
          <a:prstGeom prst="rect">
            <a:avLst/>
          </a:prstGeom>
        </p:spPr>
      </p:pic>
      <p:pic>
        <p:nvPicPr>
          <p:cNvPr id="12" name="Picture 11">
            <a:extLst>
              <a:ext uri="{FF2B5EF4-FFF2-40B4-BE49-F238E27FC236}">
                <a16:creationId xmlns:a16="http://schemas.microsoft.com/office/drawing/2014/main" id="{E4E19882-D61F-AFCD-2654-3AAC2C18BA04}"/>
              </a:ext>
            </a:extLst>
          </p:cNvPr>
          <p:cNvPicPr>
            <a:picLocks noChangeAspect="1"/>
          </p:cNvPicPr>
          <p:nvPr/>
        </p:nvPicPr>
        <p:blipFill>
          <a:blip r:embed="rId4"/>
          <a:stretch>
            <a:fillRect/>
          </a:stretch>
        </p:blipFill>
        <p:spPr>
          <a:xfrm>
            <a:off x="2294016" y="2879609"/>
            <a:ext cx="7575770" cy="1926043"/>
          </a:xfrm>
          <a:prstGeom prst="rect">
            <a:avLst/>
          </a:prstGeom>
        </p:spPr>
      </p:pic>
      <p:pic>
        <p:nvPicPr>
          <p:cNvPr id="14" name="Picture 13">
            <a:extLst>
              <a:ext uri="{FF2B5EF4-FFF2-40B4-BE49-F238E27FC236}">
                <a16:creationId xmlns:a16="http://schemas.microsoft.com/office/drawing/2014/main" id="{F6C1CD12-32EE-FA00-6FA9-A4FB80B59924}"/>
              </a:ext>
            </a:extLst>
          </p:cNvPr>
          <p:cNvPicPr>
            <a:picLocks noChangeAspect="1"/>
          </p:cNvPicPr>
          <p:nvPr/>
        </p:nvPicPr>
        <p:blipFill>
          <a:blip r:embed="rId5"/>
          <a:stretch>
            <a:fillRect/>
          </a:stretch>
        </p:blipFill>
        <p:spPr>
          <a:xfrm>
            <a:off x="2302365" y="5023904"/>
            <a:ext cx="7578124" cy="1055182"/>
          </a:xfrm>
          <a:prstGeom prst="rect">
            <a:avLst/>
          </a:prstGeom>
        </p:spPr>
      </p:pic>
    </p:spTree>
    <p:extLst>
      <p:ext uri="{BB962C8B-B14F-4D97-AF65-F5344CB8AC3E}">
        <p14:creationId xmlns:p14="http://schemas.microsoft.com/office/powerpoint/2010/main" val="368317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436441" y="289953"/>
            <a:ext cx="11723865" cy="903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After</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436441" y="1756794"/>
            <a:ext cx="10039209" cy="413586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2600" dirty="0">
                <a:latin typeface="Nunito Sans" pitchFamily="2" charset="0"/>
                <a:cs typeface="Poppins" pitchFamily="2" charset="77"/>
              </a:rPr>
              <a:t>With an individual health plan, you may have ongoing responsibilities to ensure your coverage is active and correct. </a:t>
            </a: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R="0" lvl="0" algn="l" defTabSz="609555" rtl="0" eaLnBrk="1" fontAlgn="auto" latinLnBrk="0" hangingPunct="1">
              <a:lnSpc>
                <a:spcPct val="100000"/>
              </a:lnSpc>
              <a:spcBef>
                <a:spcPct val="0"/>
              </a:spcBef>
              <a:spcAft>
                <a:spcPts val="0"/>
              </a:spcAft>
              <a:buClrTx/>
              <a:buSzTx/>
              <a:tabLst/>
              <a:defRPr/>
            </a:pPr>
            <a:r>
              <a:rPr lang="en-US" sz="2600" b="1" dirty="0">
                <a:latin typeface="Nunito Sans" pitchFamily="2" charset="0"/>
                <a:cs typeface="Poppins" pitchFamily="2" charset="77"/>
              </a:rPr>
              <a:t>Responsibilities may Include:</a:t>
            </a:r>
          </a:p>
          <a:p>
            <a:pPr marR="0" lvl="0" algn="l" defTabSz="609555" rtl="0" eaLnBrk="1" fontAlgn="auto" latinLnBrk="0" hangingPunct="1">
              <a:lnSpc>
                <a:spcPct val="100000"/>
              </a:lnSpc>
              <a:spcBef>
                <a:spcPct val="0"/>
              </a:spcBef>
              <a:spcAft>
                <a:spcPts val="0"/>
              </a:spcAft>
              <a:buClrTx/>
              <a:buSzTx/>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Be alert for communication coming from: </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zizzl health (</a:t>
            </a:r>
            <a:r>
              <a:rPr lang="en-US" sz="2600" dirty="0">
                <a:latin typeface="Nunito Sans" pitchFamily="2" charset="0"/>
                <a:cs typeface="Poppins" pitchFamily="2" charset="77"/>
                <a:hlinkClick r:id="rId3">
                  <a:extLst>
                    <a:ext uri="{A12FA001-AC4F-418D-AE19-62706E023703}">
                      <ahyp:hlinkClr xmlns:ahyp="http://schemas.microsoft.com/office/drawing/2018/hyperlinkcolor" val="tx"/>
                    </a:ext>
                  </a:extLst>
                </a:hlinkClick>
              </a:rPr>
              <a:t>support@zizzlhealth.com</a:t>
            </a:r>
            <a:r>
              <a:rPr lang="en-US" sz="2600" dirty="0">
                <a:latin typeface="Nunito Sans" pitchFamily="2" charset="0"/>
                <a:cs typeface="Poppins" pitchFamily="2" charset="77"/>
              </a:rPr>
              <a:t>)</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Your Health Insurance carrier </a:t>
            </a:r>
          </a:p>
          <a:p>
            <a:pPr lvl="1" algn="l" defTabSz="609555">
              <a:lnSpc>
                <a:spcPct val="100000"/>
              </a:lnSpc>
              <a:spcBef>
                <a:spcPct val="0"/>
              </a:spcBef>
              <a:defRPr/>
            </a:pPr>
            <a:endParaRPr lang="en-US" sz="2600" dirty="0">
              <a:latin typeface="Nunito Sans" pitchFamily="2" charset="0"/>
              <a:cs typeface="Poppins" pitchFamily="2" charset="77"/>
            </a:endParaRPr>
          </a:p>
          <a:p>
            <a:pPr marL="457200" indent="-457200" algn="l" defTabSz="609555">
              <a:lnSpc>
                <a:spcPct val="100000"/>
              </a:lnSpc>
              <a:spcBef>
                <a:spcPct val="0"/>
              </a:spcBef>
              <a:buFont typeface="Arial" panose="020B0604020202020204" pitchFamily="34" charset="0"/>
              <a:buChar char="•"/>
              <a:defRPr/>
            </a:pPr>
            <a:r>
              <a:rPr lang="en-US" sz="2600" dirty="0">
                <a:latin typeface="Nunito Sans" pitchFamily="2" charset="0"/>
                <a:cs typeface="Poppins" pitchFamily="2" charset="77"/>
              </a:rPr>
              <a:t>Complete any post-enrollment action required for any Multi-Step enrollments </a:t>
            </a:r>
          </a:p>
          <a:p>
            <a:pPr marL="914400" lvl="1" indent="-457200" algn="l" defTabSz="609555">
              <a:lnSpc>
                <a:spcPct val="100000"/>
              </a:lnSpc>
              <a:spcBef>
                <a:spcPct val="0"/>
              </a:spcBef>
              <a:buFont typeface="Arial" panose="020B0604020202020204" pitchFamily="34" charset="0"/>
              <a:buChar char="•"/>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Qualifying Events within 30 days</a:t>
            </a: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Address Changes</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93631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8012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if you are Medicare Eligible?</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609149"/>
            <a:ext cx="7081186" cy="3998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fontAlgn="base">
              <a:buFont typeface="Arial" panose="020B0604020202020204" pitchFamily="34" charset="0"/>
              <a:buChar char="•"/>
            </a:pPr>
            <a:r>
              <a:rPr lang="en-US" dirty="0">
                <a:latin typeface="Nunito Sans" pitchFamily="2" charset="0"/>
                <a:cs typeface="Poppins" pitchFamily="2" charset="77"/>
              </a:rPr>
              <a:t>Prior to turning 65 you must work with a Medicare consultant to enroll.​ You will find our preferred Medicare Partner to work with in your enrollment. </a:t>
            </a:r>
          </a:p>
          <a:p>
            <a:pPr algn="l" rtl="0" fontAlgn="base">
              <a:buFont typeface="Arial" panose="020B0604020202020204" pitchFamily="34" charset="0"/>
              <a:buChar char="•"/>
            </a:pPr>
            <a:endParaRPr lang="en-US" dirty="0">
              <a:latin typeface="Nunito Sans" pitchFamily="2" charset="0"/>
              <a:cs typeface="Poppins" pitchFamily="2" charset="77"/>
            </a:endParaRPr>
          </a:p>
          <a:p>
            <a:pPr algn="l" fontAlgn="base">
              <a:buFont typeface="Arial" panose="020B0604020202020204" pitchFamily="34" charset="0"/>
              <a:buChar char="•"/>
            </a:pPr>
            <a:r>
              <a:rPr lang="en-US" dirty="0">
                <a:latin typeface="Nunito Sans" pitchFamily="2" charset="0"/>
                <a:cs typeface="Poppins" pitchFamily="2" charset="77"/>
              </a:rPr>
              <a:t>MEDICAREX</a:t>
            </a:r>
          </a:p>
          <a:p>
            <a:pPr algn="l" rtl="0" fontAlgn="base"/>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631186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1">
            <a:extLst>
              <a:ext uri="{FF2B5EF4-FFF2-40B4-BE49-F238E27FC236}">
                <a16:creationId xmlns:a16="http://schemas.microsoft.com/office/drawing/2014/main" id="{1B688B30-E45D-E5C4-F52A-CC11E026668A}"/>
              </a:ext>
            </a:extLst>
          </p:cNvPr>
          <p:cNvSpPr txBox="1">
            <a:spLocks/>
          </p:cNvSpPr>
          <p:nvPr/>
        </p:nvSpPr>
        <p:spPr>
          <a:xfrm>
            <a:off x="1973827" y="2234758"/>
            <a:ext cx="8244345" cy="170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000" dirty="0">
                <a:solidFill>
                  <a:prstClr val="white">
                    <a:lumMod val="95000"/>
                  </a:prstClr>
                </a:solidFill>
                <a:latin typeface="Poppins Medium" pitchFamily="2" charset="77"/>
                <a:cs typeface="Poppins Medium" pitchFamily="2" charset="77"/>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6000" b="1" dirty="0">
                <a:solidFill>
                  <a:schemeClr val="tx2"/>
                </a:solidFill>
                <a:latin typeface="Jubilat Medium" pitchFamily="2" charset="0"/>
                <a:cs typeface="Poppins Medium" pitchFamily="2" charset="77"/>
              </a:rPr>
              <a:t>Thank You!</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0" i="0" u="none" strike="noStrike" kern="1200" cap="none" spc="0" normalizeH="0" baseline="0" noProof="0" dirty="0">
              <a:ln>
                <a:noFill/>
              </a:ln>
              <a:solidFill>
                <a:prstClr val="white">
                  <a:lumMod val="95000"/>
                </a:prstClr>
              </a:solidFill>
              <a:effectLst/>
              <a:uLnTx/>
              <a:uFillTx/>
              <a:latin typeface="Poppins Medium" pitchFamily="2" charset="77"/>
              <a:ea typeface="+mj-ea"/>
              <a:cs typeface="Poppins Medium" pitchFamily="2" charset="77"/>
            </a:endParaRPr>
          </a:p>
        </p:txBody>
      </p:sp>
    </p:spTree>
    <p:extLst>
      <p:ext uri="{BB962C8B-B14F-4D97-AF65-F5344CB8AC3E}">
        <p14:creationId xmlns:p14="http://schemas.microsoft.com/office/powerpoint/2010/main" val="773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74AEEB-F612-CBF3-4683-E9BFB55EDA9A}"/>
              </a:ext>
            </a:extLst>
          </p:cNvPr>
          <p:cNvSpPr txBox="1"/>
          <p:nvPr/>
        </p:nvSpPr>
        <p:spPr>
          <a:xfrm>
            <a:off x="1130570" y="2832839"/>
            <a:ext cx="3188367" cy="830997"/>
          </a:xfrm>
          <a:prstGeom prst="rect">
            <a:avLst/>
          </a:prstGeom>
          <a:noFill/>
        </p:spPr>
        <p:txBody>
          <a:bodyPr wrap="square" lIns="274320" rtlCol="0" anchor="ctr">
            <a:spAutoFit/>
          </a:bodyPr>
          <a:lstStyle/>
          <a:p>
            <a:pPr algn="ctr"/>
            <a:r>
              <a:rPr lang="en-US" altLang="ko-KR" sz="4800" dirty="0">
                <a:solidFill>
                  <a:schemeClr val="bg1"/>
                </a:solidFill>
                <a:latin typeface="Jubilat Medium" pitchFamily="2" charset="0"/>
                <a:cs typeface="Poppins" pitchFamily="2" charset="77"/>
              </a:rPr>
              <a:t>Agenda</a:t>
            </a:r>
          </a:p>
        </p:txBody>
      </p:sp>
      <p:grpSp>
        <p:nvGrpSpPr>
          <p:cNvPr id="2" name="Group 1">
            <a:extLst>
              <a:ext uri="{FF2B5EF4-FFF2-40B4-BE49-F238E27FC236}">
                <a16:creationId xmlns:a16="http://schemas.microsoft.com/office/drawing/2014/main" id="{AE173506-0D91-137C-47F9-7564E6A3CC10}"/>
              </a:ext>
            </a:extLst>
          </p:cNvPr>
          <p:cNvGrpSpPr/>
          <p:nvPr/>
        </p:nvGrpSpPr>
        <p:grpSpPr>
          <a:xfrm>
            <a:off x="6096000" y="1404003"/>
            <a:ext cx="6137062" cy="780795"/>
            <a:chOff x="4745820" y="1491808"/>
            <a:chExt cx="6137062" cy="780795"/>
          </a:xfrm>
        </p:grpSpPr>
        <p:sp>
          <p:nvSpPr>
            <p:cNvPr id="3" name="TextBox 2">
              <a:extLst>
                <a:ext uri="{FF2B5EF4-FFF2-40B4-BE49-F238E27FC236}">
                  <a16:creationId xmlns:a16="http://schemas.microsoft.com/office/drawing/2014/main" id="{33FB0255-A5BD-B3F9-09BC-721B32E18CAD}"/>
                </a:ext>
              </a:extLst>
            </p:cNvPr>
            <p:cNvSpPr txBox="1"/>
            <p:nvPr/>
          </p:nvSpPr>
          <p:spPr>
            <a:xfrm>
              <a:off x="5790846" y="1732262"/>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and zizzl health</a:t>
              </a:r>
              <a:endParaRPr lang="ko-KR" altLang="en-US" sz="2000" b="1" dirty="0">
                <a:latin typeface="Nunito Sans" pitchFamily="2" charset="77"/>
                <a:cs typeface="Poppins" pitchFamily="2" charset="77"/>
              </a:endParaRPr>
            </a:p>
          </p:txBody>
        </p:sp>
        <p:grpSp>
          <p:nvGrpSpPr>
            <p:cNvPr id="4" name="Group 3">
              <a:extLst>
                <a:ext uri="{FF2B5EF4-FFF2-40B4-BE49-F238E27FC236}">
                  <a16:creationId xmlns:a16="http://schemas.microsoft.com/office/drawing/2014/main" id="{4145A2D2-B688-75E2-CEC0-03FE30A2D85E}"/>
                </a:ext>
              </a:extLst>
            </p:cNvPr>
            <p:cNvGrpSpPr/>
            <p:nvPr/>
          </p:nvGrpSpPr>
          <p:grpSpPr>
            <a:xfrm>
              <a:off x="4745820" y="1491808"/>
              <a:ext cx="958096" cy="780795"/>
              <a:chOff x="5324331" y="1449052"/>
              <a:chExt cx="958096" cy="780795"/>
            </a:xfrm>
          </p:grpSpPr>
          <p:sp>
            <p:nvSpPr>
              <p:cNvPr id="7" name="Oval 6">
                <a:extLst>
                  <a:ext uri="{FF2B5EF4-FFF2-40B4-BE49-F238E27FC236}">
                    <a16:creationId xmlns:a16="http://schemas.microsoft.com/office/drawing/2014/main" id="{EA517016-60FE-919B-012B-AA7B85325083}"/>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A51C76FD-879E-C644-879E-01CE879926C2}"/>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01</a:t>
                </a:r>
                <a:endParaRPr lang="ko-KR" altLang="en-US" sz="3600" b="1" dirty="0">
                  <a:solidFill>
                    <a:schemeClr val="bg1"/>
                  </a:solidFill>
                  <a:latin typeface="Nunito Sans" pitchFamily="2" charset="77"/>
                  <a:cs typeface="Poppins" pitchFamily="2" charset="77"/>
                </a:endParaRPr>
              </a:p>
            </p:txBody>
          </p:sp>
        </p:grpSp>
      </p:grpSp>
      <p:grpSp>
        <p:nvGrpSpPr>
          <p:cNvPr id="9" name="Group 8">
            <a:extLst>
              <a:ext uri="{FF2B5EF4-FFF2-40B4-BE49-F238E27FC236}">
                <a16:creationId xmlns:a16="http://schemas.microsoft.com/office/drawing/2014/main" id="{F4E347D5-B695-1F6B-F744-732566F7FBC1}"/>
              </a:ext>
            </a:extLst>
          </p:cNvPr>
          <p:cNvGrpSpPr/>
          <p:nvPr/>
        </p:nvGrpSpPr>
        <p:grpSpPr>
          <a:xfrm>
            <a:off x="6096000" y="2362237"/>
            <a:ext cx="6137062" cy="780795"/>
            <a:chOff x="4745820" y="1491808"/>
            <a:chExt cx="6137062" cy="780795"/>
          </a:xfrm>
        </p:grpSpPr>
        <p:sp>
          <p:nvSpPr>
            <p:cNvPr id="10" name="TextBox 9">
              <a:extLst>
                <a:ext uri="{FF2B5EF4-FFF2-40B4-BE49-F238E27FC236}">
                  <a16:creationId xmlns:a16="http://schemas.microsoft.com/office/drawing/2014/main" id="{5FB7BA28-1880-A728-95F7-156F6DCE0EF8}"/>
                </a:ext>
              </a:extLst>
            </p:cNvPr>
            <p:cNvSpPr txBox="1"/>
            <p:nvPr/>
          </p:nvSpPr>
          <p:spPr>
            <a:xfrm>
              <a:off x="5790846" y="1682150"/>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Costs</a:t>
              </a:r>
              <a:endParaRPr lang="ko-KR" altLang="en-US" sz="2000" b="1" dirty="0">
                <a:latin typeface="Nunito Sans" pitchFamily="2" charset="77"/>
                <a:cs typeface="Poppins" pitchFamily="2" charset="77"/>
              </a:endParaRPr>
            </a:p>
          </p:txBody>
        </p:sp>
        <p:grpSp>
          <p:nvGrpSpPr>
            <p:cNvPr id="11" name="Group 10">
              <a:extLst>
                <a:ext uri="{FF2B5EF4-FFF2-40B4-BE49-F238E27FC236}">
                  <a16:creationId xmlns:a16="http://schemas.microsoft.com/office/drawing/2014/main" id="{C43CDA13-A749-323F-A33E-A94F28801091}"/>
                </a:ext>
              </a:extLst>
            </p:cNvPr>
            <p:cNvGrpSpPr/>
            <p:nvPr/>
          </p:nvGrpSpPr>
          <p:grpSpPr>
            <a:xfrm>
              <a:off x="4745820" y="1491808"/>
              <a:ext cx="958096" cy="780795"/>
              <a:chOff x="5324331" y="1449052"/>
              <a:chExt cx="958096" cy="780795"/>
            </a:xfrm>
          </p:grpSpPr>
          <p:sp>
            <p:nvSpPr>
              <p:cNvPr id="12" name="Oval 11">
                <a:extLst>
                  <a:ext uri="{FF2B5EF4-FFF2-40B4-BE49-F238E27FC236}">
                    <a16:creationId xmlns:a16="http://schemas.microsoft.com/office/drawing/2014/main" id="{EA383D52-516B-DE20-89A2-6ED2F9207CC6}"/>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A55206AE-D1AF-D054-0C03-0B3EF80A42BF}"/>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02</a:t>
                </a:r>
                <a:endParaRPr lang="ko-KR" altLang="en-US" sz="3600" b="1" dirty="0">
                  <a:solidFill>
                    <a:schemeClr val="bg1"/>
                  </a:solidFill>
                  <a:latin typeface="Nunito Sans" pitchFamily="2" charset="77"/>
                  <a:cs typeface="Poppins" pitchFamily="2" charset="77"/>
                </a:endParaRPr>
              </a:p>
            </p:txBody>
          </p:sp>
        </p:grpSp>
      </p:grpSp>
      <p:grpSp>
        <p:nvGrpSpPr>
          <p:cNvPr id="14" name="Group 13">
            <a:extLst>
              <a:ext uri="{FF2B5EF4-FFF2-40B4-BE49-F238E27FC236}">
                <a16:creationId xmlns:a16="http://schemas.microsoft.com/office/drawing/2014/main" id="{62B67D1A-BBA6-27CF-2CA3-8604C5CCA973}"/>
              </a:ext>
            </a:extLst>
          </p:cNvPr>
          <p:cNvGrpSpPr/>
          <p:nvPr/>
        </p:nvGrpSpPr>
        <p:grpSpPr>
          <a:xfrm>
            <a:off x="6096000" y="3320471"/>
            <a:ext cx="6137062" cy="780795"/>
            <a:chOff x="4745820" y="1491808"/>
            <a:chExt cx="6137062" cy="780795"/>
          </a:xfrm>
        </p:grpSpPr>
        <p:sp>
          <p:nvSpPr>
            <p:cNvPr id="15" name="TextBox 14">
              <a:extLst>
                <a:ext uri="{FF2B5EF4-FFF2-40B4-BE49-F238E27FC236}">
                  <a16:creationId xmlns:a16="http://schemas.microsoft.com/office/drawing/2014/main" id="{5C51E849-1B73-57C1-79E4-C9878377A0D2}"/>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Plans</a:t>
              </a:r>
              <a:endParaRPr lang="ko-KR" altLang="en-US" sz="2000" b="1" dirty="0">
                <a:latin typeface="Nunito Sans" pitchFamily="2" charset="77"/>
                <a:cs typeface="Poppins" pitchFamily="2" charset="77"/>
              </a:endParaRPr>
            </a:p>
          </p:txBody>
        </p:sp>
        <p:grpSp>
          <p:nvGrpSpPr>
            <p:cNvPr id="16" name="Group 15">
              <a:extLst>
                <a:ext uri="{FF2B5EF4-FFF2-40B4-BE49-F238E27FC236}">
                  <a16:creationId xmlns:a16="http://schemas.microsoft.com/office/drawing/2014/main" id="{D04069E6-7649-58E4-B486-2E2ACA8D4605}"/>
                </a:ext>
              </a:extLst>
            </p:cNvPr>
            <p:cNvGrpSpPr/>
            <p:nvPr/>
          </p:nvGrpSpPr>
          <p:grpSpPr>
            <a:xfrm>
              <a:off x="4745820" y="1491808"/>
              <a:ext cx="958096" cy="780795"/>
              <a:chOff x="5324331" y="1449052"/>
              <a:chExt cx="958096" cy="780795"/>
            </a:xfrm>
          </p:grpSpPr>
          <p:sp>
            <p:nvSpPr>
              <p:cNvPr id="17" name="Oval 16">
                <a:extLst>
                  <a:ext uri="{FF2B5EF4-FFF2-40B4-BE49-F238E27FC236}">
                    <a16:creationId xmlns:a16="http://schemas.microsoft.com/office/drawing/2014/main" id="{4A7F9666-3B0E-39AD-7F0C-743CBF3E1AD0}"/>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a:extLst>
                  <a:ext uri="{FF2B5EF4-FFF2-40B4-BE49-F238E27FC236}">
                    <a16:creationId xmlns:a16="http://schemas.microsoft.com/office/drawing/2014/main" id="{65A98A66-021E-B54B-7B5A-D010A0D477E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03</a:t>
                </a:r>
                <a:endParaRPr lang="ko-KR" altLang="en-US" sz="3600" b="1" dirty="0">
                  <a:solidFill>
                    <a:schemeClr val="bg1"/>
                  </a:solidFill>
                  <a:latin typeface="Nunito Sans" pitchFamily="2" charset="77"/>
                  <a:cs typeface="Poppins" pitchFamily="2" charset="77"/>
                </a:endParaRPr>
              </a:p>
            </p:txBody>
          </p:sp>
        </p:grpSp>
      </p:grpSp>
      <p:grpSp>
        <p:nvGrpSpPr>
          <p:cNvPr id="19" name="Group 18">
            <a:extLst>
              <a:ext uri="{FF2B5EF4-FFF2-40B4-BE49-F238E27FC236}">
                <a16:creationId xmlns:a16="http://schemas.microsoft.com/office/drawing/2014/main" id="{E7963526-5BB1-F8E5-0541-31368E40F1E8}"/>
              </a:ext>
            </a:extLst>
          </p:cNvPr>
          <p:cNvGrpSpPr/>
          <p:nvPr/>
        </p:nvGrpSpPr>
        <p:grpSpPr>
          <a:xfrm>
            <a:off x="6096000" y="4278705"/>
            <a:ext cx="6137062" cy="780795"/>
            <a:chOff x="4745820" y="1491808"/>
            <a:chExt cx="6137062" cy="780795"/>
          </a:xfrm>
        </p:grpSpPr>
        <p:sp>
          <p:nvSpPr>
            <p:cNvPr id="20" name="TextBox 19">
              <a:extLst>
                <a:ext uri="{FF2B5EF4-FFF2-40B4-BE49-F238E27FC236}">
                  <a16:creationId xmlns:a16="http://schemas.microsoft.com/office/drawing/2014/main" id="{9687C6AB-7355-F684-997C-9B440E1F3DCD}"/>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Action Required </a:t>
              </a:r>
              <a:endParaRPr lang="ko-KR" altLang="en-US" sz="2000" b="1" dirty="0">
                <a:latin typeface="Nunito Sans" pitchFamily="2" charset="77"/>
                <a:cs typeface="Poppins" pitchFamily="2" charset="77"/>
              </a:endParaRPr>
            </a:p>
          </p:txBody>
        </p:sp>
        <p:grpSp>
          <p:nvGrpSpPr>
            <p:cNvPr id="21" name="Group 20">
              <a:extLst>
                <a:ext uri="{FF2B5EF4-FFF2-40B4-BE49-F238E27FC236}">
                  <a16:creationId xmlns:a16="http://schemas.microsoft.com/office/drawing/2014/main" id="{3E82EED7-029D-ADED-B27A-66CC58954BAE}"/>
                </a:ext>
              </a:extLst>
            </p:cNvPr>
            <p:cNvGrpSpPr/>
            <p:nvPr/>
          </p:nvGrpSpPr>
          <p:grpSpPr>
            <a:xfrm>
              <a:off x="4745820" y="1491808"/>
              <a:ext cx="958096" cy="780795"/>
              <a:chOff x="5324331" y="1449052"/>
              <a:chExt cx="958096" cy="780795"/>
            </a:xfrm>
          </p:grpSpPr>
          <p:sp>
            <p:nvSpPr>
              <p:cNvPr id="22" name="Oval 21">
                <a:extLst>
                  <a:ext uri="{FF2B5EF4-FFF2-40B4-BE49-F238E27FC236}">
                    <a16:creationId xmlns:a16="http://schemas.microsoft.com/office/drawing/2014/main" id="{1A923C4A-BCFE-5D87-A541-7231F7E23B9B}"/>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BBA7E1E4-B5AB-2D8B-96C6-E5214C8D9D8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04</a:t>
                </a:r>
                <a:endParaRPr lang="ko-KR" altLang="en-US" sz="3600" b="1" dirty="0">
                  <a:solidFill>
                    <a:schemeClr val="bg1"/>
                  </a:solidFill>
                  <a:latin typeface="Nunito Sans" pitchFamily="2" charset="77"/>
                  <a:cs typeface="Poppins" pitchFamily="2" charset="77"/>
                </a:endParaRPr>
              </a:p>
            </p:txBody>
          </p:sp>
        </p:grpSp>
      </p:grpSp>
    </p:spTree>
    <p:extLst>
      <p:ext uri="{BB962C8B-B14F-4D97-AF65-F5344CB8AC3E}">
        <p14:creationId xmlns:p14="http://schemas.microsoft.com/office/powerpoint/2010/main" val="404243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a:t>
            </a:r>
          </a:p>
        </p:txBody>
      </p:sp>
    </p:spTree>
    <p:extLst>
      <p:ext uri="{BB962C8B-B14F-4D97-AF65-F5344CB8AC3E}">
        <p14:creationId xmlns:p14="http://schemas.microsoft.com/office/powerpoint/2010/main" val="77396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le of money bills&#10;&#10;Description automatically generated">
            <a:extLst>
              <a:ext uri="{FF2B5EF4-FFF2-40B4-BE49-F238E27FC236}">
                <a16:creationId xmlns:a16="http://schemas.microsoft.com/office/drawing/2014/main" id="{1E80E920-2A36-BEB1-2015-5DD7A6C33449}"/>
              </a:ext>
            </a:extLst>
          </p:cNvPr>
          <p:cNvPicPr>
            <a:picLocks noChangeAspect="1"/>
          </p:cNvPicPr>
          <p:nvPr/>
        </p:nvPicPr>
        <p:blipFill>
          <a:blip r:embed="rId2">
            <a:alphaModFix amt="29000"/>
            <a:extLst>
              <a:ext uri="{837473B0-CC2E-450A-ABE3-18F120FF3D39}">
                <a1611:picAttrSrcUrl xmlns:a1611="http://schemas.microsoft.com/office/drawing/2016/11/main" r:id="rId3"/>
              </a:ext>
            </a:extLst>
          </a:blip>
          <a:stretch>
            <a:fillRect/>
          </a:stretch>
        </p:blipFill>
        <p:spPr>
          <a:xfrm>
            <a:off x="795183" y="1690688"/>
            <a:ext cx="5300817" cy="4071757"/>
          </a:xfrm>
          <a:prstGeom prst="rect">
            <a:avLst/>
          </a:prstGeom>
          <a:effectLst>
            <a:outerShdw dist="50800" dir="5400000" sx="1000" sy="1000" algn="ctr" rotWithShape="0">
              <a:srgbClr val="000000">
                <a:alpha val="0"/>
              </a:srgbClr>
            </a:outerShdw>
          </a:effectLst>
        </p:spPr>
      </p:pic>
      <p:sp>
        <p:nvSpPr>
          <p:cNvPr id="2" name="Title 1">
            <a:extLst>
              <a:ext uri="{FF2B5EF4-FFF2-40B4-BE49-F238E27FC236}">
                <a16:creationId xmlns:a16="http://schemas.microsoft.com/office/drawing/2014/main" id="{A8077E3C-CD09-1D20-16BD-735EFCC1DA71}"/>
              </a:ext>
            </a:extLst>
          </p:cNvPr>
          <p:cNvSpPr>
            <a:spLocks noGrp="1"/>
          </p:cNvSpPr>
          <p:nvPr>
            <p:ph type="title"/>
          </p:nvPr>
        </p:nvSpPr>
        <p:spPr/>
        <p:txBody>
          <a:bodyPr/>
          <a:lstStyle/>
          <a:p>
            <a:r>
              <a:rPr lang="en-US" dirty="0"/>
              <a:t>What is an ICHRA?</a:t>
            </a:r>
          </a:p>
        </p:txBody>
      </p:sp>
      <p:sp>
        <p:nvSpPr>
          <p:cNvPr id="4" name="Content Placeholder 3">
            <a:extLst>
              <a:ext uri="{FF2B5EF4-FFF2-40B4-BE49-F238E27FC236}">
                <a16:creationId xmlns:a16="http://schemas.microsoft.com/office/drawing/2014/main" id="{B7FB5FD2-BE84-E324-E359-320F787717B2}"/>
              </a:ext>
            </a:extLst>
          </p:cNvPr>
          <p:cNvSpPr>
            <a:spLocks noGrp="1"/>
          </p:cNvSpPr>
          <p:nvPr>
            <p:ph sz="half" idx="2"/>
          </p:nvPr>
        </p:nvSpPr>
        <p:spPr>
          <a:xfrm>
            <a:off x="839788" y="1952985"/>
            <a:ext cx="5157787" cy="3684588"/>
          </a:xfrm>
        </p:spPr>
        <p:txBody>
          <a:bodyPr>
            <a:normAutofit/>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Nunito Sans Normal" pitchFamily="2" charset="0"/>
              </a:rPr>
              <a:t>I</a:t>
            </a:r>
            <a:r>
              <a:rPr kumimoji="0" lang="en-US" sz="2400" b="0" i="0" u="none" strike="noStrike" kern="1200" cap="none" spc="0" normalizeH="0" baseline="0" noProof="0" dirty="0">
                <a:ln>
                  <a:noFill/>
                </a:ln>
                <a:effectLst/>
                <a:uLnTx/>
                <a:uFillTx/>
                <a:latin typeface="Nunito Sans Normal" pitchFamily="2" charset="0"/>
              </a:rPr>
              <a:t>ndividual </a:t>
            </a:r>
            <a:r>
              <a:rPr kumimoji="0" lang="en-US" sz="2400" b="1" i="0" u="none" strike="noStrike" kern="1200" cap="none" spc="0" normalizeH="0" baseline="0" noProof="0" dirty="0">
                <a:ln>
                  <a:noFill/>
                </a:ln>
                <a:effectLst/>
                <a:uLnTx/>
                <a:uFillTx/>
                <a:latin typeface="Nunito Sans Normal" pitchFamily="2" charset="0"/>
              </a:rPr>
              <a:t>C</a:t>
            </a:r>
            <a:r>
              <a:rPr kumimoji="0" lang="en-US" sz="2400" b="0" i="0" u="none" strike="noStrike" kern="1200" cap="none" spc="0" normalizeH="0" baseline="0" noProof="0" dirty="0">
                <a:ln>
                  <a:noFill/>
                </a:ln>
                <a:effectLst/>
                <a:uLnTx/>
                <a:uFillTx/>
                <a:latin typeface="Nunito Sans Normal" pitchFamily="2" charset="0"/>
              </a:rPr>
              <a:t>overage </a:t>
            </a:r>
            <a:r>
              <a:rPr kumimoji="0" lang="en-US" sz="2400" b="1" i="0" u="none" strike="noStrike" kern="1200" cap="none" spc="0" normalizeH="0" baseline="0" noProof="0" dirty="0">
                <a:ln>
                  <a:noFill/>
                </a:ln>
                <a:effectLst/>
                <a:uLnTx/>
                <a:uFillTx/>
                <a:latin typeface="Nunito Sans Normal" pitchFamily="2" charset="0"/>
              </a:rPr>
              <a:t>H</a:t>
            </a:r>
            <a:r>
              <a:rPr kumimoji="0" lang="en-US" sz="2400" b="0" i="0" u="none" strike="noStrike" kern="1200" cap="none" spc="0" normalizeH="0" baseline="0" noProof="0" dirty="0">
                <a:ln>
                  <a:noFill/>
                </a:ln>
                <a:effectLst/>
                <a:uLnTx/>
                <a:uFillTx/>
                <a:latin typeface="Nunito Sans Normal" pitchFamily="2" charset="0"/>
              </a:rPr>
              <a:t>ealth </a:t>
            </a:r>
            <a:r>
              <a:rPr kumimoji="0" lang="en-US" sz="2400" b="1" i="0" u="none" strike="noStrike" kern="1200" cap="none" spc="0" normalizeH="0" baseline="0" noProof="0" dirty="0">
                <a:ln>
                  <a:noFill/>
                </a:ln>
                <a:effectLst/>
                <a:uLnTx/>
                <a:uFillTx/>
                <a:latin typeface="Nunito Sans Normal" pitchFamily="2" charset="0"/>
              </a:rPr>
              <a:t>R</a:t>
            </a:r>
            <a:r>
              <a:rPr kumimoji="0" lang="en-US" sz="2400" b="0" i="0" u="none" strike="noStrike" kern="1200" cap="none" spc="0" normalizeH="0" baseline="0" noProof="0" dirty="0">
                <a:ln>
                  <a:noFill/>
                </a:ln>
                <a:effectLst/>
                <a:uLnTx/>
                <a:uFillTx/>
                <a:latin typeface="Nunito Sans Normal" pitchFamily="2" charset="0"/>
              </a:rPr>
              <a:t>eimbursement </a:t>
            </a:r>
            <a:r>
              <a:rPr kumimoji="0" lang="en-US" sz="2400" b="1" i="0" u="none" strike="noStrike" kern="1200" cap="none" spc="0" normalizeH="0" baseline="0" noProof="0" dirty="0">
                <a:ln>
                  <a:noFill/>
                </a:ln>
                <a:effectLst/>
                <a:uLnTx/>
                <a:uFillTx/>
                <a:latin typeface="Nunito Sans Normal" pitchFamily="2" charset="0"/>
              </a:rPr>
              <a:t>A</a:t>
            </a:r>
            <a:r>
              <a:rPr kumimoji="0" lang="en-US" sz="2400" b="0" i="0" u="none" strike="noStrike" kern="1200" cap="none" spc="0" normalizeH="0" baseline="0" noProof="0" dirty="0">
                <a:ln>
                  <a:noFill/>
                </a:ln>
                <a:effectLst/>
                <a:uLnTx/>
                <a:uFillTx/>
                <a:latin typeface="Nunito Sans Normal" pitchFamily="2" charset="0"/>
              </a:rPr>
              <a:t>rrangement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This type of HRA is an alternative to a traditional group health plan that allows you more choice!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Think of it like a </a:t>
            </a:r>
            <a:r>
              <a:rPr kumimoji="0" lang="en-US" sz="2400" b="1" i="0" u="none" strike="noStrike" kern="1200" cap="none" spc="0" normalizeH="0" baseline="0" noProof="0" dirty="0">
                <a:ln>
                  <a:noFill/>
                </a:ln>
                <a:effectLst/>
                <a:uLnTx/>
                <a:uFillTx/>
                <a:latin typeface="Nunito Sans Normal" pitchFamily="2" charset="0"/>
              </a:rPr>
              <a:t>401(k) plan</a:t>
            </a:r>
            <a:r>
              <a:rPr kumimoji="0" lang="en-US" sz="2400" b="0" i="0" u="none" strike="noStrike" kern="1200" cap="none" spc="0" normalizeH="0" baseline="0" noProof="0" dirty="0">
                <a:ln>
                  <a:noFill/>
                </a:ln>
                <a:effectLst/>
                <a:uLnTx/>
                <a:uFillTx/>
                <a:latin typeface="Nunito Sans Normal" pitchFamily="2" charset="0"/>
              </a:rPr>
              <a:t> for health insurance</a:t>
            </a:r>
          </a:p>
          <a:p>
            <a:pPr marL="0" indent="0">
              <a:buNone/>
            </a:pPr>
            <a:endParaRPr lang="en-US" dirty="0"/>
          </a:p>
        </p:txBody>
      </p:sp>
      <p:pic>
        <p:nvPicPr>
          <p:cNvPr id="13" name="Graphic 12" descr="Shopping cart with solid fill">
            <a:extLst>
              <a:ext uri="{FF2B5EF4-FFF2-40B4-BE49-F238E27FC236}">
                <a16:creationId xmlns:a16="http://schemas.microsoft.com/office/drawing/2014/main" id="{8C621350-2C5B-0A64-9DC5-403FB8678F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4005" y="3458875"/>
            <a:ext cx="914400" cy="914400"/>
          </a:xfrm>
          <a:prstGeom prst="rect">
            <a:avLst/>
          </a:prstGeom>
        </p:spPr>
      </p:pic>
      <p:sp>
        <p:nvSpPr>
          <p:cNvPr id="18" name="TextBox 17">
            <a:extLst>
              <a:ext uri="{FF2B5EF4-FFF2-40B4-BE49-F238E27FC236}">
                <a16:creationId xmlns:a16="http://schemas.microsoft.com/office/drawing/2014/main" id="{167702DD-D4C8-BA4C-BC4E-4EB14B2940D3}"/>
              </a:ext>
            </a:extLst>
          </p:cNvPr>
          <p:cNvSpPr txBox="1"/>
          <p:nvPr/>
        </p:nvSpPr>
        <p:spPr>
          <a:xfrm>
            <a:off x="7132716" y="4373275"/>
            <a:ext cx="4396976" cy="1323439"/>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000" b="1" u="none" strike="noStrike" cap="none" spc="0" normalizeH="0" baseline="0">
                <a:ln>
                  <a:noFill/>
                </a:ln>
                <a:solidFill>
                  <a:schemeClr val="tx2"/>
                </a:solidFill>
                <a:effectLst/>
                <a:uLnTx/>
                <a:uFillTx/>
                <a:latin typeface="Nunito Sans ExtraBold" pitchFamily="2" charset="77"/>
                <a:cs typeface="Poppins" panose="00000500000000000000" pitchFamily="2" charset="0"/>
              </a:defRPr>
            </a:lvl1pPr>
          </a:lstStyle>
          <a:p>
            <a:r>
              <a:rPr lang="en-US" dirty="0">
                <a:solidFill>
                  <a:schemeClr val="tx1"/>
                </a:solidFill>
              </a:rPr>
              <a:t>Employees </a:t>
            </a:r>
            <a:r>
              <a:rPr lang="en-US" b="0" dirty="0">
                <a:solidFill>
                  <a:schemeClr val="tx1"/>
                </a:solidFill>
                <a:latin typeface="Nunito Sans" pitchFamily="2" charset="77"/>
              </a:rPr>
              <a:t>either waive the ICHRA or use it to buy an individual (IFP) health plan from an insurance company of their choice</a:t>
            </a:r>
          </a:p>
        </p:txBody>
      </p:sp>
      <p:sp>
        <p:nvSpPr>
          <p:cNvPr id="12" name="TextBox 11">
            <a:extLst>
              <a:ext uri="{FF2B5EF4-FFF2-40B4-BE49-F238E27FC236}">
                <a16:creationId xmlns:a16="http://schemas.microsoft.com/office/drawing/2014/main" id="{2170BE75-B4D4-22EB-7B23-79824EB22986}"/>
              </a:ext>
            </a:extLst>
          </p:cNvPr>
          <p:cNvSpPr txBox="1"/>
          <p:nvPr/>
        </p:nvSpPr>
        <p:spPr>
          <a:xfrm>
            <a:off x="7132716" y="1823005"/>
            <a:ext cx="4396977"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Nunito Sans ExtraBold" pitchFamily="2" charset="77"/>
                <a:cs typeface="Poppins" panose="00000500000000000000" pitchFamily="2" charset="0"/>
              </a:rPr>
              <a:t>Employers</a:t>
            </a:r>
            <a:r>
              <a:rPr kumimoji="0" lang="en-US" sz="2000" b="0" i="0" u="none" strike="noStrike" kern="1200" cap="none" spc="0" normalizeH="0" baseline="0" noProof="0" dirty="0">
                <a:ln>
                  <a:noFill/>
                </a:ln>
                <a:solidFill>
                  <a:prstClr val="black"/>
                </a:solidFill>
                <a:effectLst/>
                <a:uLnTx/>
                <a:uFillTx/>
                <a:latin typeface="Nunito Sans" pitchFamily="2" charset="77"/>
                <a:cs typeface="Poppins" panose="00000500000000000000" pitchFamily="2" charset="0"/>
              </a:rPr>
              <a:t> </a:t>
            </a:r>
            <a:r>
              <a:rPr lang="en-US" sz="2000" dirty="0">
                <a:latin typeface="Nunito Sans" pitchFamily="2" charset="77"/>
                <a:cs typeface="Poppins" panose="00000500000000000000" pitchFamily="2" charset="0"/>
              </a:rPr>
              <a:t>fund the ICHRA </a:t>
            </a:r>
            <a:r>
              <a:rPr kumimoji="0" lang="en-US" sz="2000" b="0" i="0" u="none" strike="noStrike" kern="1200" cap="none" spc="0" normalizeH="0" baseline="0" noProof="0" dirty="0">
                <a:ln>
                  <a:noFill/>
                </a:ln>
                <a:effectLst/>
                <a:uLnTx/>
                <a:uFillTx/>
                <a:latin typeface="Nunito Sans" pitchFamily="2" charset="77"/>
                <a:cs typeface="Poppins" panose="00000500000000000000" pitchFamily="2" charset="0"/>
              </a:rPr>
              <a:t>with a defined contribution for each employee that buys a qualified individual health plan</a:t>
            </a:r>
          </a:p>
        </p:txBody>
      </p:sp>
      <p:sp>
        <p:nvSpPr>
          <p:cNvPr id="14" name="Graphic 17">
            <a:extLst>
              <a:ext uri="{FF2B5EF4-FFF2-40B4-BE49-F238E27FC236}">
                <a16:creationId xmlns:a16="http://schemas.microsoft.com/office/drawing/2014/main" id="{0CCADFF1-8F92-DE7E-C039-381CCDD04DF4}"/>
              </a:ext>
            </a:extLst>
          </p:cNvPr>
          <p:cNvSpPr/>
          <p:nvPr/>
        </p:nvSpPr>
        <p:spPr>
          <a:xfrm>
            <a:off x="8392298" y="474399"/>
            <a:ext cx="1396107" cy="1208137"/>
          </a:xfrm>
          <a:custGeom>
            <a:avLst/>
            <a:gdLst>
              <a:gd name="connsiteX0" fmla="*/ 205811 w 1756345"/>
              <a:gd name="connsiteY0" fmla="*/ 923921 h 1513519"/>
              <a:gd name="connsiteX1" fmla="*/ 62995 w 1756345"/>
              <a:gd name="connsiteY1" fmla="*/ 963770 h 1513519"/>
              <a:gd name="connsiteX2" fmla="*/ 198414 w 1756345"/>
              <a:gd name="connsiteY2" fmla="*/ 1451063 h 1513519"/>
              <a:gd name="connsiteX3" fmla="*/ 341231 w 1756345"/>
              <a:gd name="connsiteY3" fmla="*/ 1411214 h 1513519"/>
              <a:gd name="connsiteX4" fmla="*/ 205811 w 1756345"/>
              <a:gd name="connsiteY4" fmla="*/ 923921 h 1513519"/>
              <a:gd name="connsiteX5" fmla="*/ 1119040 w 1756345"/>
              <a:gd name="connsiteY5" fmla="*/ 933030 h 1513519"/>
              <a:gd name="connsiteX6" fmla="*/ 1154886 w 1756345"/>
              <a:gd name="connsiteY6" fmla="*/ 927337 h 1513519"/>
              <a:gd name="connsiteX7" fmla="*/ 1202112 w 1756345"/>
              <a:gd name="connsiteY7" fmla="*/ 907413 h 1513519"/>
              <a:gd name="connsiteX8" fmla="*/ 1605526 w 1756345"/>
              <a:gd name="connsiteY8" fmla="*/ 646688 h 1513519"/>
              <a:gd name="connsiteX9" fmla="*/ 1714772 w 1756345"/>
              <a:gd name="connsiteY9" fmla="*/ 644980 h 1513519"/>
              <a:gd name="connsiteX10" fmla="*/ 1742083 w 1756345"/>
              <a:gd name="connsiteY10" fmla="*/ 671166 h 1513519"/>
              <a:gd name="connsiteX11" fmla="*/ 1755739 w 1756345"/>
              <a:gd name="connsiteY11" fmla="*/ 706461 h 1513519"/>
              <a:gd name="connsiteX12" fmla="*/ 1718186 w 1756345"/>
              <a:gd name="connsiteY12" fmla="*/ 783312 h 1513519"/>
              <a:gd name="connsiteX13" fmla="*/ 1288030 w 1756345"/>
              <a:gd name="connsiteY13" fmla="*/ 1161306 h 1513519"/>
              <a:gd name="connsiteX14" fmla="*/ 1235114 w 1756345"/>
              <a:gd name="connsiteY14" fmla="*/ 1196601 h 1513519"/>
              <a:gd name="connsiteX15" fmla="*/ 1173663 w 1756345"/>
              <a:gd name="connsiteY15" fmla="*/ 1214248 h 1513519"/>
              <a:gd name="connsiteX16" fmla="*/ 567120 w 1756345"/>
              <a:gd name="connsiteY16" fmla="*/ 1292237 h 1513519"/>
              <a:gd name="connsiteX17" fmla="*/ 519324 w 1756345"/>
              <a:gd name="connsiteY17" fmla="*/ 1301915 h 1513519"/>
              <a:gd name="connsiteX18" fmla="*/ 473236 w 1756345"/>
              <a:gd name="connsiteY18" fmla="*/ 1318993 h 1513519"/>
              <a:gd name="connsiteX19" fmla="*/ 385612 w 1756345"/>
              <a:gd name="connsiteY19" fmla="*/ 1359411 h 1513519"/>
              <a:gd name="connsiteX20" fmla="*/ 403251 w 1756345"/>
              <a:gd name="connsiteY20" fmla="*/ 1423169 h 1513519"/>
              <a:gd name="connsiteX21" fmla="*/ 383336 w 1756345"/>
              <a:gd name="connsiteY21" fmla="*/ 1457894 h 1513519"/>
              <a:gd name="connsiteX22" fmla="*/ 185896 w 1756345"/>
              <a:gd name="connsiteY22" fmla="*/ 1512544 h 1513519"/>
              <a:gd name="connsiteX23" fmla="*/ 151188 w 1756345"/>
              <a:gd name="connsiteY23" fmla="*/ 1492620 h 1513519"/>
              <a:gd name="connsiteX24" fmla="*/ 975 w 1756345"/>
              <a:gd name="connsiteY24" fmla="*/ 951815 h 1513519"/>
              <a:gd name="connsiteX25" fmla="*/ 20889 w 1756345"/>
              <a:gd name="connsiteY25" fmla="*/ 917090 h 1513519"/>
              <a:gd name="connsiteX26" fmla="*/ 218329 w 1756345"/>
              <a:gd name="connsiteY26" fmla="*/ 862440 h 1513519"/>
              <a:gd name="connsiteX27" fmla="*/ 253037 w 1756345"/>
              <a:gd name="connsiteY27" fmla="*/ 882365 h 1513519"/>
              <a:gd name="connsiteX28" fmla="*/ 263848 w 1756345"/>
              <a:gd name="connsiteY28" fmla="*/ 921075 h 1513519"/>
              <a:gd name="connsiteX29" fmla="*/ 370818 w 1756345"/>
              <a:gd name="connsiteY29" fmla="*/ 831131 h 1513519"/>
              <a:gd name="connsiteX30" fmla="*/ 469253 w 1756345"/>
              <a:gd name="connsiteY30" fmla="*/ 783882 h 1513519"/>
              <a:gd name="connsiteX31" fmla="*/ 574516 w 1756345"/>
              <a:gd name="connsiteY31" fmla="*/ 775343 h 1513519"/>
              <a:gd name="connsiteX32" fmla="*/ 1026294 w 1756345"/>
              <a:gd name="connsiteY32" fmla="*/ 782174 h 1513519"/>
              <a:gd name="connsiteX33" fmla="*/ 1119609 w 1756345"/>
              <a:gd name="connsiteY33" fmla="*/ 840239 h 1513519"/>
              <a:gd name="connsiteX34" fmla="*/ 1129851 w 1756345"/>
              <a:gd name="connsiteY34" fmla="*/ 886919 h 1513519"/>
              <a:gd name="connsiteX35" fmla="*/ 1119609 w 1756345"/>
              <a:gd name="connsiteY35" fmla="*/ 931322 h 1513519"/>
              <a:gd name="connsiteX36" fmla="*/ 1119040 w 1756345"/>
              <a:gd name="connsiteY36" fmla="*/ 933030 h 1513519"/>
              <a:gd name="connsiteX37" fmla="*/ 1523022 w 1756345"/>
              <a:gd name="connsiteY37" fmla="*/ 56927 h 1513519"/>
              <a:gd name="connsiteX38" fmla="*/ 451615 w 1756345"/>
              <a:gd name="connsiteY38" fmla="*/ 56927 h 1513519"/>
              <a:gd name="connsiteX39" fmla="*/ 451615 w 1756345"/>
              <a:gd name="connsiteY39" fmla="*/ 560159 h 1513519"/>
              <a:gd name="connsiteX40" fmla="*/ 1523022 w 1756345"/>
              <a:gd name="connsiteY40" fmla="*/ 560159 h 1513519"/>
              <a:gd name="connsiteX41" fmla="*/ 1523022 w 1756345"/>
              <a:gd name="connsiteY41" fmla="*/ 56927 h 1513519"/>
              <a:gd name="connsiteX42" fmla="*/ 423165 w 1756345"/>
              <a:gd name="connsiteY42" fmla="*/ 0 h 1513519"/>
              <a:gd name="connsiteX43" fmla="*/ 1550903 w 1756345"/>
              <a:gd name="connsiteY43" fmla="*/ 0 h 1513519"/>
              <a:gd name="connsiteX44" fmla="*/ 1579353 w 1756345"/>
              <a:gd name="connsiteY44" fmla="*/ 28463 h 1513519"/>
              <a:gd name="connsiteX45" fmla="*/ 1579353 w 1756345"/>
              <a:gd name="connsiteY45" fmla="*/ 588053 h 1513519"/>
              <a:gd name="connsiteX46" fmla="*/ 1550903 w 1756345"/>
              <a:gd name="connsiteY46" fmla="*/ 616517 h 1513519"/>
              <a:gd name="connsiteX47" fmla="*/ 423165 w 1756345"/>
              <a:gd name="connsiteY47" fmla="*/ 616517 h 1513519"/>
              <a:gd name="connsiteX48" fmla="*/ 394716 w 1756345"/>
              <a:gd name="connsiteY48" fmla="*/ 588053 h 1513519"/>
              <a:gd name="connsiteX49" fmla="*/ 394716 w 1756345"/>
              <a:gd name="connsiteY49" fmla="*/ 28463 h 1513519"/>
              <a:gd name="connsiteX50" fmla="*/ 423165 w 1756345"/>
              <a:gd name="connsiteY50" fmla="*/ 0 h 1513519"/>
              <a:gd name="connsiteX51" fmla="*/ 1219751 w 1756345"/>
              <a:gd name="connsiteY51" fmla="*/ 181027 h 1513519"/>
              <a:gd name="connsiteX52" fmla="*/ 1191301 w 1756345"/>
              <a:gd name="connsiteY52" fmla="*/ 152564 h 1513519"/>
              <a:gd name="connsiteX53" fmla="*/ 1219751 w 1756345"/>
              <a:gd name="connsiteY53" fmla="*/ 124100 h 1513519"/>
              <a:gd name="connsiteX54" fmla="*/ 1351187 w 1756345"/>
              <a:gd name="connsiteY54" fmla="*/ 124100 h 1513519"/>
              <a:gd name="connsiteX55" fmla="*/ 1379637 w 1756345"/>
              <a:gd name="connsiteY55" fmla="*/ 152564 h 1513519"/>
              <a:gd name="connsiteX56" fmla="*/ 1393293 w 1756345"/>
              <a:gd name="connsiteY56" fmla="*/ 185581 h 1513519"/>
              <a:gd name="connsiteX57" fmla="*/ 1426294 w 1756345"/>
              <a:gd name="connsiteY57" fmla="*/ 199244 h 1513519"/>
              <a:gd name="connsiteX58" fmla="*/ 1454744 w 1756345"/>
              <a:gd name="connsiteY58" fmla="*/ 227707 h 1513519"/>
              <a:gd name="connsiteX59" fmla="*/ 1454744 w 1756345"/>
              <a:gd name="connsiteY59" fmla="*/ 387671 h 1513519"/>
              <a:gd name="connsiteX60" fmla="*/ 1426294 w 1756345"/>
              <a:gd name="connsiteY60" fmla="*/ 416135 h 1513519"/>
              <a:gd name="connsiteX61" fmla="*/ 1393293 w 1756345"/>
              <a:gd name="connsiteY61" fmla="*/ 429797 h 1513519"/>
              <a:gd name="connsiteX62" fmla="*/ 1392155 w 1756345"/>
              <a:gd name="connsiteY62" fmla="*/ 430936 h 1513519"/>
              <a:gd name="connsiteX63" fmla="*/ 1379637 w 1756345"/>
              <a:gd name="connsiteY63" fmla="*/ 462814 h 1513519"/>
              <a:gd name="connsiteX64" fmla="*/ 1351187 w 1756345"/>
              <a:gd name="connsiteY64" fmla="*/ 491278 h 1513519"/>
              <a:gd name="connsiteX65" fmla="*/ 1219751 w 1756345"/>
              <a:gd name="connsiteY65" fmla="*/ 491278 h 1513519"/>
              <a:gd name="connsiteX66" fmla="*/ 1191301 w 1756345"/>
              <a:gd name="connsiteY66" fmla="*/ 462814 h 1513519"/>
              <a:gd name="connsiteX67" fmla="*/ 1219751 w 1756345"/>
              <a:gd name="connsiteY67" fmla="*/ 434351 h 1513519"/>
              <a:gd name="connsiteX68" fmla="*/ 1326721 w 1756345"/>
              <a:gd name="connsiteY68" fmla="*/ 434351 h 1513519"/>
              <a:gd name="connsiteX69" fmla="*/ 1351757 w 1756345"/>
              <a:gd name="connsiteY69" fmla="*/ 391087 h 1513519"/>
              <a:gd name="connsiteX70" fmla="*/ 1353464 w 1756345"/>
              <a:gd name="connsiteY70" fmla="*/ 389379 h 1513519"/>
              <a:gd name="connsiteX71" fmla="*/ 1398414 w 1756345"/>
              <a:gd name="connsiteY71" fmla="*/ 362624 h 1513519"/>
              <a:gd name="connsiteX72" fmla="*/ 1398414 w 1756345"/>
              <a:gd name="connsiteY72" fmla="*/ 251616 h 1513519"/>
              <a:gd name="connsiteX73" fmla="*/ 1353464 w 1756345"/>
              <a:gd name="connsiteY73" fmla="*/ 224861 h 1513519"/>
              <a:gd name="connsiteX74" fmla="*/ 1326721 w 1756345"/>
              <a:gd name="connsiteY74" fmla="*/ 179889 h 1513519"/>
              <a:gd name="connsiteX75" fmla="*/ 1219751 w 1756345"/>
              <a:gd name="connsiteY75" fmla="*/ 179889 h 1513519"/>
              <a:gd name="connsiteX76" fmla="*/ 754317 w 1756345"/>
              <a:gd name="connsiteY76" fmla="*/ 435490 h 1513519"/>
              <a:gd name="connsiteX77" fmla="*/ 782767 w 1756345"/>
              <a:gd name="connsiteY77" fmla="*/ 463953 h 1513519"/>
              <a:gd name="connsiteX78" fmla="*/ 754317 w 1756345"/>
              <a:gd name="connsiteY78" fmla="*/ 492416 h 1513519"/>
              <a:gd name="connsiteX79" fmla="*/ 622881 w 1756345"/>
              <a:gd name="connsiteY79" fmla="*/ 492416 h 1513519"/>
              <a:gd name="connsiteX80" fmla="*/ 594431 w 1756345"/>
              <a:gd name="connsiteY80" fmla="*/ 463953 h 1513519"/>
              <a:gd name="connsiteX81" fmla="*/ 580775 w 1756345"/>
              <a:gd name="connsiteY81" fmla="*/ 430366 h 1513519"/>
              <a:gd name="connsiteX82" fmla="*/ 547205 w 1756345"/>
              <a:gd name="connsiteY82" fmla="*/ 416704 h 1513519"/>
              <a:gd name="connsiteX83" fmla="*/ 518755 w 1756345"/>
              <a:gd name="connsiteY83" fmla="*/ 388241 h 1513519"/>
              <a:gd name="connsiteX84" fmla="*/ 518755 w 1756345"/>
              <a:gd name="connsiteY84" fmla="*/ 228276 h 1513519"/>
              <a:gd name="connsiteX85" fmla="*/ 547205 w 1756345"/>
              <a:gd name="connsiteY85" fmla="*/ 199813 h 1513519"/>
              <a:gd name="connsiteX86" fmla="*/ 580775 w 1756345"/>
              <a:gd name="connsiteY86" fmla="*/ 186151 h 1513519"/>
              <a:gd name="connsiteX87" fmla="*/ 594431 w 1756345"/>
              <a:gd name="connsiteY87" fmla="*/ 153133 h 1513519"/>
              <a:gd name="connsiteX88" fmla="*/ 622881 w 1756345"/>
              <a:gd name="connsiteY88" fmla="*/ 124670 h 1513519"/>
              <a:gd name="connsiteX89" fmla="*/ 754317 w 1756345"/>
              <a:gd name="connsiteY89" fmla="*/ 124670 h 1513519"/>
              <a:gd name="connsiteX90" fmla="*/ 782767 w 1756345"/>
              <a:gd name="connsiteY90" fmla="*/ 153133 h 1513519"/>
              <a:gd name="connsiteX91" fmla="*/ 754317 w 1756345"/>
              <a:gd name="connsiteY91" fmla="*/ 181596 h 1513519"/>
              <a:gd name="connsiteX92" fmla="*/ 647347 w 1756345"/>
              <a:gd name="connsiteY92" fmla="*/ 181596 h 1513519"/>
              <a:gd name="connsiteX93" fmla="*/ 620605 w 1756345"/>
              <a:gd name="connsiteY93" fmla="*/ 226568 h 1513519"/>
              <a:gd name="connsiteX94" fmla="*/ 575654 w 1756345"/>
              <a:gd name="connsiteY94" fmla="*/ 253324 h 1513519"/>
              <a:gd name="connsiteX95" fmla="*/ 575654 w 1756345"/>
              <a:gd name="connsiteY95" fmla="*/ 364331 h 1513519"/>
              <a:gd name="connsiteX96" fmla="*/ 620605 w 1756345"/>
              <a:gd name="connsiteY96" fmla="*/ 391087 h 1513519"/>
              <a:gd name="connsiteX97" fmla="*/ 647347 w 1756345"/>
              <a:gd name="connsiteY97" fmla="*/ 436059 h 1513519"/>
              <a:gd name="connsiteX98" fmla="*/ 754317 w 1756345"/>
              <a:gd name="connsiteY98" fmla="*/ 436059 h 1513519"/>
              <a:gd name="connsiteX99" fmla="*/ 987034 w 1756345"/>
              <a:gd name="connsiteY99" fmla="*/ 81405 h 1513519"/>
              <a:gd name="connsiteX100" fmla="*/ 1146920 w 1756345"/>
              <a:gd name="connsiteY100" fmla="*/ 148010 h 1513519"/>
              <a:gd name="connsiteX101" fmla="*/ 1146920 w 1756345"/>
              <a:gd name="connsiteY101" fmla="*/ 148010 h 1513519"/>
              <a:gd name="connsiteX102" fmla="*/ 1212923 w 1756345"/>
              <a:gd name="connsiteY102" fmla="*/ 307974 h 1513519"/>
              <a:gd name="connsiteX103" fmla="*/ 1146351 w 1756345"/>
              <a:gd name="connsiteY103" fmla="*/ 467938 h 1513519"/>
              <a:gd name="connsiteX104" fmla="*/ 1144644 w 1756345"/>
              <a:gd name="connsiteY104" fmla="*/ 469646 h 1513519"/>
              <a:gd name="connsiteX105" fmla="*/ 985896 w 1756345"/>
              <a:gd name="connsiteY105" fmla="*/ 534542 h 1513519"/>
              <a:gd name="connsiteX106" fmla="*/ 826010 w 1756345"/>
              <a:gd name="connsiteY106" fmla="*/ 467938 h 1513519"/>
              <a:gd name="connsiteX107" fmla="*/ 759438 w 1756345"/>
              <a:gd name="connsiteY107" fmla="*/ 307974 h 1513519"/>
              <a:gd name="connsiteX108" fmla="*/ 826010 w 1756345"/>
              <a:gd name="connsiteY108" fmla="*/ 148010 h 1513519"/>
              <a:gd name="connsiteX109" fmla="*/ 987034 w 1756345"/>
              <a:gd name="connsiteY109" fmla="*/ 81405 h 1513519"/>
              <a:gd name="connsiteX110" fmla="*/ 958584 w 1756345"/>
              <a:gd name="connsiteY110" fmla="*/ 475908 h 1513519"/>
              <a:gd name="connsiteX111" fmla="*/ 958584 w 1756345"/>
              <a:gd name="connsiteY111" fmla="*/ 426951 h 1513519"/>
              <a:gd name="connsiteX112" fmla="*/ 936963 w 1756345"/>
              <a:gd name="connsiteY112" fmla="*/ 413858 h 1513519"/>
              <a:gd name="connsiteX113" fmla="*/ 911927 w 1756345"/>
              <a:gd name="connsiteY113" fmla="*/ 369455 h 1513519"/>
              <a:gd name="connsiteX114" fmla="*/ 935256 w 1756345"/>
              <a:gd name="connsiteY114" fmla="*/ 337006 h 1513519"/>
              <a:gd name="connsiteX115" fmla="*/ 967689 w 1756345"/>
              <a:gd name="connsiteY115" fmla="*/ 360346 h 1513519"/>
              <a:gd name="connsiteX116" fmla="*/ 973947 w 1756345"/>
              <a:gd name="connsiteY116" fmla="*/ 371163 h 1513519"/>
              <a:gd name="connsiteX117" fmla="*/ 985896 w 1756345"/>
              <a:gd name="connsiteY117" fmla="*/ 375717 h 1513519"/>
              <a:gd name="connsiteX118" fmla="*/ 997845 w 1756345"/>
              <a:gd name="connsiteY118" fmla="*/ 371732 h 1513519"/>
              <a:gd name="connsiteX119" fmla="*/ 1004673 w 1756345"/>
              <a:gd name="connsiteY119" fmla="*/ 360916 h 1513519"/>
              <a:gd name="connsiteX120" fmla="*/ 1002966 w 1756345"/>
              <a:gd name="connsiteY120" fmla="*/ 350669 h 1513519"/>
              <a:gd name="connsiteX121" fmla="*/ 1002397 w 1756345"/>
              <a:gd name="connsiteY121" fmla="*/ 350100 h 1513519"/>
              <a:gd name="connsiteX122" fmla="*/ 976792 w 1756345"/>
              <a:gd name="connsiteY122" fmla="*/ 334160 h 1513519"/>
              <a:gd name="connsiteX123" fmla="*/ 927859 w 1756345"/>
              <a:gd name="connsiteY123" fmla="*/ 302281 h 1513519"/>
              <a:gd name="connsiteX124" fmla="*/ 926152 w 1756345"/>
              <a:gd name="connsiteY124" fmla="*/ 300573 h 1513519"/>
              <a:gd name="connsiteX125" fmla="*/ 913065 w 1756345"/>
              <a:gd name="connsiteY125" fmla="*/ 243077 h 1513519"/>
              <a:gd name="connsiteX126" fmla="*/ 940377 w 1756345"/>
              <a:gd name="connsiteY126" fmla="*/ 199813 h 1513519"/>
              <a:gd name="connsiteX127" fmla="*/ 958584 w 1756345"/>
              <a:gd name="connsiteY127" fmla="*/ 189566 h 1513519"/>
              <a:gd name="connsiteX128" fmla="*/ 958584 w 1756345"/>
              <a:gd name="connsiteY128" fmla="*/ 140609 h 1513519"/>
              <a:gd name="connsiteX129" fmla="*/ 866977 w 1756345"/>
              <a:gd name="connsiteY129" fmla="*/ 187858 h 1513519"/>
              <a:gd name="connsiteX130" fmla="*/ 817475 w 1756345"/>
              <a:gd name="connsiteY130" fmla="*/ 307974 h 1513519"/>
              <a:gd name="connsiteX131" fmla="*/ 866977 w 1756345"/>
              <a:gd name="connsiteY131" fmla="*/ 428089 h 1513519"/>
              <a:gd name="connsiteX132" fmla="*/ 958584 w 1756345"/>
              <a:gd name="connsiteY132" fmla="*/ 475908 h 1513519"/>
              <a:gd name="connsiteX133" fmla="*/ 1061572 w 1756345"/>
              <a:gd name="connsiteY133" fmla="*/ 247062 h 1513519"/>
              <a:gd name="connsiteX134" fmla="*/ 1038243 w 1756345"/>
              <a:gd name="connsiteY134" fmla="*/ 279510 h 1513519"/>
              <a:gd name="connsiteX135" fmla="*/ 1005811 w 1756345"/>
              <a:gd name="connsiteY135" fmla="*/ 256170 h 1513519"/>
              <a:gd name="connsiteX136" fmla="*/ 999552 w 1756345"/>
              <a:gd name="connsiteY136" fmla="*/ 245354 h 1513519"/>
              <a:gd name="connsiteX137" fmla="*/ 998414 w 1756345"/>
              <a:gd name="connsiteY137" fmla="*/ 244785 h 1513519"/>
              <a:gd name="connsiteX138" fmla="*/ 987603 w 1756345"/>
              <a:gd name="connsiteY138" fmla="*/ 240800 h 1513519"/>
              <a:gd name="connsiteX139" fmla="*/ 975654 w 1756345"/>
              <a:gd name="connsiteY139" fmla="*/ 244785 h 1513519"/>
              <a:gd name="connsiteX140" fmla="*/ 968826 w 1756345"/>
              <a:gd name="connsiteY140" fmla="*/ 255601 h 1513519"/>
              <a:gd name="connsiteX141" fmla="*/ 971102 w 1756345"/>
              <a:gd name="connsiteY141" fmla="*/ 266417 h 1513519"/>
              <a:gd name="connsiteX142" fmla="*/ 971671 w 1756345"/>
              <a:gd name="connsiteY142" fmla="*/ 267556 h 1513519"/>
              <a:gd name="connsiteX143" fmla="*/ 996138 w 1756345"/>
              <a:gd name="connsiteY143" fmla="*/ 282357 h 1513519"/>
              <a:gd name="connsiteX144" fmla="*/ 1046778 w 1756345"/>
              <a:gd name="connsiteY144" fmla="*/ 316513 h 1513519"/>
              <a:gd name="connsiteX145" fmla="*/ 1048485 w 1756345"/>
              <a:gd name="connsiteY145" fmla="*/ 318790 h 1513519"/>
              <a:gd name="connsiteX146" fmla="*/ 1059865 w 1756345"/>
              <a:gd name="connsiteY146" fmla="*/ 374009 h 1513519"/>
              <a:gd name="connsiteX147" fmla="*/ 1033122 w 1756345"/>
              <a:gd name="connsiteY147" fmla="*/ 417273 h 1513519"/>
              <a:gd name="connsiteX148" fmla="*/ 1014915 w 1756345"/>
              <a:gd name="connsiteY148" fmla="*/ 428089 h 1513519"/>
              <a:gd name="connsiteX149" fmla="*/ 1014915 w 1756345"/>
              <a:gd name="connsiteY149" fmla="*/ 477046 h 1513519"/>
              <a:gd name="connsiteX150" fmla="*/ 1105384 w 1756345"/>
              <a:gd name="connsiteY150" fmla="*/ 430936 h 1513519"/>
              <a:gd name="connsiteX151" fmla="*/ 1106522 w 1756345"/>
              <a:gd name="connsiteY151" fmla="*/ 429797 h 1513519"/>
              <a:gd name="connsiteX152" fmla="*/ 1156024 w 1756345"/>
              <a:gd name="connsiteY152" fmla="*/ 309682 h 1513519"/>
              <a:gd name="connsiteX153" fmla="*/ 1106522 w 1756345"/>
              <a:gd name="connsiteY153" fmla="*/ 189566 h 1513519"/>
              <a:gd name="connsiteX154" fmla="*/ 1014915 w 1756345"/>
              <a:gd name="connsiteY154" fmla="*/ 142317 h 1513519"/>
              <a:gd name="connsiteX155" fmla="*/ 1014915 w 1756345"/>
              <a:gd name="connsiteY155" fmla="*/ 191274 h 1513519"/>
              <a:gd name="connsiteX156" fmla="*/ 1034260 w 1756345"/>
              <a:gd name="connsiteY156" fmla="*/ 202659 h 1513519"/>
              <a:gd name="connsiteX157" fmla="*/ 1035967 w 1756345"/>
              <a:gd name="connsiteY157" fmla="*/ 204367 h 1513519"/>
              <a:gd name="connsiteX158" fmla="*/ 1061572 w 1756345"/>
              <a:gd name="connsiteY158" fmla="*/ 247062 h 1513519"/>
              <a:gd name="connsiteX159" fmla="*/ 760007 w 1756345"/>
              <a:gd name="connsiteY159" fmla="*/ 1004757 h 1513519"/>
              <a:gd name="connsiteX160" fmla="*/ 730420 w 1756345"/>
              <a:gd name="connsiteY160" fmla="*/ 977433 h 1513519"/>
              <a:gd name="connsiteX161" fmla="*/ 757731 w 1756345"/>
              <a:gd name="connsiteY161" fmla="*/ 948400 h 1513519"/>
              <a:gd name="connsiteX162" fmla="*/ 1019466 w 1756345"/>
              <a:gd name="connsiteY162" fmla="*/ 937584 h 1513519"/>
              <a:gd name="connsiteX163" fmla="*/ 1073520 w 1756345"/>
              <a:gd name="connsiteY163" fmla="*/ 885780 h 1513519"/>
              <a:gd name="connsiteX164" fmla="*/ 1022880 w 1756345"/>
              <a:gd name="connsiteY164" fmla="*/ 837962 h 1513519"/>
              <a:gd name="connsiteX165" fmla="*/ 573948 w 1756345"/>
              <a:gd name="connsiteY165" fmla="*/ 831131 h 1513519"/>
              <a:gd name="connsiteX166" fmla="*/ 481771 w 1756345"/>
              <a:gd name="connsiteY166" fmla="*/ 838531 h 1513519"/>
              <a:gd name="connsiteX167" fmla="*/ 407234 w 1756345"/>
              <a:gd name="connsiteY167" fmla="*/ 874395 h 1513519"/>
              <a:gd name="connsiteX168" fmla="*/ 280349 w 1756345"/>
              <a:gd name="connsiteY168" fmla="*/ 980848 h 1513519"/>
              <a:gd name="connsiteX169" fmla="*/ 370249 w 1756345"/>
              <a:gd name="connsiteY169" fmla="*/ 1304761 h 1513519"/>
              <a:gd name="connsiteX170" fmla="*/ 449908 w 1756345"/>
              <a:gd name="connsiteY170" fmla="*/ 1268328 h 1513519"/>
              <a:gd name="connsiteX171" fmla="*/ 503962 w 1756345"/>
              <a:gd name="connsiteY171" fmla="*/ 1248404 h 1513519"/>
              <a:gd name="connsiteX172" fmla="*/ 560292 w 1756345"/>
              <a:gd name="connsiteY172" fmla="*/ 1237018 h 1513519"/>
              <a:gd name="connsiteX173" fmla="*/ 1166835 w 1756345"/>
              <a:gd name="connsiteY173" fmla="*/ 1158460 h 1513519"/>
              <a:gd name="connsiteX174" fmla="*/ 1211785 w 1756345"/>
              <a:gd name="connsiteY174" fmla="*/ 1145366 h 1513519"/>
              <a:gd name="connsiteX175" fmla="*/ 1251045 w 1756345"/>
              <a:gd name="connsiteY175" fmla="*/ 1119180 h 1513519"/>
              <a:gd name="connsiteX176" fmla="*/ 1680063 w 1756345"/>
              <a:gd name="connsiteY176" fmla="*/ 740048 h 1513519"/>
              <a:gd name="connsiteX177" fmla="*/ 1685184 w 1756345"/>
              <a:gd name="connsiteY177" fmla="*/ 736063 h 1513519"/>
              <a:gd name="connsiteX178" fmla="*/ 1698840 w 1756345"/>
              <a:gd name="connsiteY178" fmla="*/ 713292 h 1513519"/>
              <a:gd name="connsiteX179" fmla="*/ 1694288 w 1756345"/>
              <a:gd name="connsiteY179" fmla="*/ 702476 h 1513519"/>
              <a:gd name="connsiteX180" fmla="*/ 1684046 w 1756345"/>
              <a:gd name="connsiteY180" fmla="*/ 692799 h 1513519"/>
              <a:gd name="connsiteX181" fmla="*/ 1633975 w 1756345"/>
              <a:gd name="connsiteY181" fmla="*/ 695076 h 1513519"/>
              <a:gd name="connsiteX182" fmla="*/ 1232838 w 1756345"/>
              <a:gd name="connsiteY182" fmla="*/ 954662 h 1513519"/>
              <a:gd name="connsiteX183" fmla="*/ 1168542 w 1756345"/>
              <a:gd name="connsiteY183" fmla="*/ 982556 h 1513519"/>
              <a:gd name="connsiteX184" fmla="*/ 1101970 w 1756345"/>
              <a:gd name="connsiteY184" fmla="*/ 991095 h 1513519"/>
              <a:gd name="connsiteX185" fmla="*/ 760007 w 1756345"/>
              <a:gd name="connsiteY185" fmla="*/ 1004757 h 15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756345" h="1513519">
                <a:moveTo>
                  <a:pt x="205811" y="923921"/>
                </a:moveTo>
                <a:lnTo>
                  <a:pt x="62995" y="963770"/>
                </a:lnTo>
                <a:lnTo>
                  <a:pt x="198414" y="1451063"/>
                </a:lnTo>
                <a:lnTo>
                  <a:pt x="341231" y="1411214"/>
                </a:lnTo>
                <a:lnTo>
                  <a:pt x="205811" y="923921"/>
                </a:lnTo>
                <a:close/>
                <a:moveTo>
                  <a:pt x="1119040" y="933030"/>
                </a:moveTo>
                <a:cubicBezTo>
                  <a:pt x="1131558" y="931891"/>
                  <a:pt x="1143506" y="930183"/>
                  <a:pt x="1154886" y="927337"/>
                </a:cubicBezTo>
                <a:cubicBezTo>
                  <a:pt x="1171387" y="923352"/>
                  <a:pt x="1186750" y="917090"/>
                  <a:pt x="1202112" y="907413"/>
                </a:cubicBezTo>
                <a:lnTo>
                  <a:pt x="1605526" y="646688"/>
                </a:lnTo>
                <a:cubicBezTo>
                  <a:pt x="1646493" y="622779"/>
                  <a:pt x="1686323" y="627333"/>
                  <a:pt x="1714772" y="644980"/>
                </a:cubicBezTo>
                <a:cubicBezTo>
                  <a:pt x="1725583" y="651811"/>
                  <a:pt x="1735256" y="660920"/>
                  <a:pt x="1742083" y="671166"/>
                </a:cubicBezTo>
                <a:cubicBezTo>
                  <a:pt x="1749480" y="681983"/>
                  <a:pt x="1754032" y="693937"/>
                  <a:pt x="1755739" y="706461"/>
                </a:cubicBezTo>
                <a:cubicBezTo>
                  <a:pt x="1759153" y="733786"/>
                  <a:pt x="1748342" y="762249"/>
                  <a:pt x="1718186" y="783312"/>
                </a:cubicBezTo>
                <a:lnTo>
                  <a:pt x="1288030" y="1161306"/>
                </a:lnTo>
                <a:cubicBezTo>
                  <a:pt x="1271529" y="1176107"/>
                  <a:pt x="1253890" y="1187492"/>
                  <a:pt x="1235114" y="1196601"/>
                </a:cubicBezTo>
                <a:cubicBezTo>
                  <a:pt x="1216337" y="1205140"/>
                  <a:pt x="1195853" y="1211401"/>
                  <a:pt x="1173663" y="1214248"/>
                </a:cubicBezTo>
                <a:lnTo>
                  <a:pt x="567120" y="1292237"/>
                </a:lnTo>
                <a:cubicBezTo>
                  <a:pt x="550050" y="1294515"/>
                  <a:pt x="534118" y="1297930"/>
                  <a:pt x="519324" y="1301915"/>
                </a:cubicBezTo>
                <a:cubicBezTo>
                  <a:pt x="504531" y="1306469"/>
                  <a:pt x="489168" y="1312162"/>
                  <a:pt x="473236" y="1318993"/>
                </a:cubicBezTo>
                <a:lnTo>
                  <a:pt x="385612" y="1359411"/>
                </a:lnTo>
                <a:lnTo>
                  <a:pt x="403251" y="1423169"/>
                </a:lnTo>
                <a:cubicBezTo>
                  <a:pt x="407234" y="1437970"/>
                  <a:pt x="398699" y="1453909"/>
                  <a:pt x="383336" y="1457894"/>
                </a:cubicBezTo>
                <a:lnTo>
                  <a:pt x="185896" y="1512544"/>
                </a:lnTo>
                <a:cubicBezTo>
                  <a:pt x="171103" y="1516529"/>
                  <a:pt x="155171" y="1507990"/>
                  <a:pt x="151188" y="1492620"/>
                </a:cubicBezTo>
                <a:lnTo>
                  <a:pt x="975" y="951815"/>
                </a:lnTo>
                <a:cubicBezTo>
                  <a:pt x="-3008" y="937014"/>
                  <a:pt x="5527" y="921075"/>
                  <a:pt x="20889" y="917090"/>
                </a:cubicBezTo>
                <a:lnTo>
                  <a:pt x="218329" y="862440"/>
                </a:lnTo>
                <a:cubicBezTo>
                  <a:pt x="233123" y="858455"/>
                  <a:pt x="249054" y="866994"/>
                  <a:pt x="253037" y="882365"/>
                </a:cubicBezTo>
                <a:lnTo>
                  <a:pt x="263848" y="921075"/>
                </a:lnTo>
                <a:lnTo>
                  <a:pt x="370818" y="831131"/>
                </a:lnTo>
                <a:cubicBezTo>
                  <a:pt x="400406" y="806083"/>
                  <a:pt x="433976" y="791851"/>
                  <a:pt x="469253" y="783882"/>
                </a:cubicBezTo>
                <a:cubicBezTo>
                  <a:pt x="503393" y="776481"/>
                  <a:pt x="538670" y="774773"/>
                  <a:pt x="574516" y="775343"/>
                </a:cubicBezTo>
                <a:lnTo>
                  <a:pt x="1026294" y="782174"/>
                </a:lnTo>
                <a:cubicBezTo>
                  <a:pt x="1073520" y="785589"/>
                  <a:pt x="1104246" y="809499"/>
                  <a:pt x="1119609" y="840239"/>
                </a:cubicBezTo>
                <a:cubicBezTo>
                  <a:pt x="1126436" y="855040"/>
                  <a:pt x="1129851" y="870979"/>
                  <a:pt x="1129851" y="886919"/>
                </a:cubicBezTo>
                <a:cubicBezTo>
                  <a:pt x="1129851" y="902289"/>
                  <a:pt x="1126436" y="917659"/>
                  <a:pt x="1119609" y="931322"/>
                </a:cubicBezTo>
                <a:lnTo>
                  <a:pt x="1119040" y="933030"/>
                </a:lnTo>
                <a:close/>
                <a:moveTo>
                  <a:pt x="1523022" y="56927"/>
                </a:moveTo>
                <a:lnTo>
                  <a:pt x="451615" y="56927"/>
                </a:lnTo>
                <a:lnTo>
                  <a:pt x="451615" y="560159"/>
                </a:lnTo>
                <a:lnTo>
                  <a:pt x="1523022" y="560159"/>
                </a:lnTo>
                <a:lnTo>
                  <a:pt x="1523022" y="56927"/>
                </a:lnTo>
                <a:close/>
                <a:moveTo>
                  <a:pt x="423165" y="0"/>
                </a:moveTo>
                <a:lnTo>
                  <a:pt x="1550903" y="0"/>
                </a:lnTo>
                <a:cubicBezTo>
                  <a:pt x="1566265" y="0"/>
                  <a:pt x="1579353" y="12524"/>
                  <a:pt x="1579353" y="28463"/>
                </a:cubicBezTo>
                <a:lnTo>
                  <a:pt x="1579353" y="588053"/>
                </a:lnTo>
                <a:cubicBezTo>
                  <a:pt x="1579353" y="603993"/>
                  <a:pt x="1566835" y="616517"/>
                  <a:pt x="1550903" y="616517"/>
                </a:cubicBezTo>
                <a:lnTo>
                  <a:pt x="423165" y="616517"/>
                </a:lnTo>
                <a:cubicBezTo>
                  <a:pt x="407802" y="616517"/>
                  <a:pt x="394716" y="603993"/>
                  <a:pt x="394716" y="588053"/>
                </a:cubicBezTo>
                <a:lnTo>
                  <a:pt x="394716" y="28463"/>
                </a:lnTo>
                <a:cubicBezTo>
                  <a:pt x="394716" y="12524"/>
                  <a:pt x="407802" y="0"/>
                  <a:pt x="423165" y="0"/>
                </a:cubicBezTo>
                <a:moveTo>
                  <a:pt x="1219751" y="181027"/>
                </a:moveTo>
                <a:cubicBezTo>
                  <a:pt x="1204388" y="181027"/>
                  <a:pt x="1191301" y="168503"/>
                  <a:pt x="1191301" y="152564"/>
                </a:cubicBezTo>
                <a:cubicBezTo>
                  <a:pt x="1191301" y="136624"/>
                  <a:pt x="1203819" y="124100"/>
                  <a:pt x="1219751" y="124100"/>
                </a:cubicBezTo>
                <a:lnTo>
                  <a:pt x="1351187" y="124100"/>
                </a:lnTo>
                <a:cubicBezTo>
                  <a:pt x="1367119" y="124100"/>
                  <a:pt x="1379637" y="136624"/>
                  <a:pt x="1379637" y="152564"/>
                </a:cubicBezTo>
                <a:cubicBezTo>
                  <a:pt x="1379637" y="165657"/>
                  <a:pt x="1384758" y="177042"/>
                  <a:pt x="1393293" y="185581"/>
                </a:cubicBezTo>
                <a:cubicBezTo>
                  <a:pt x="1401828" y="194120"/>
                  <a:pt x="1413776" y="199244"/>
                  <a:pt x="1426294" y="199244"/>
                </a:cubicBezTo>
                <a:cubicBezTo>
                  <a:pt x="1442226" y="199244"/>
                  <a:pt x="1454744" y="211768"/>
                  <a:pt x="1454744" y="227707"/>
                </a:cubicBezTo>
                <a:lnTo>
                  <a:pt x="1454744" y="387671"/>
                </a:lnTo>
                <a:cubicBezTo>
                  <a:pt x="1454744" y="403041"/>
                  <a:pt x="1442226" y="416135"/>
                  <a:pt x="1426294" y="416135"/>
                </a:cubicBezTo>
                <a:cubicBezTo>
                  <a:pt x="1413207" y="416135"/>
                  <a:pt x="1401828" y="421258"/>
                  <a:pt x="1393293" y="429797"/>
                </a:cubicBezTo>
                <a:lnTo>
                  <a:pt x="1392155" y="430936"/>
                </a:lnTo>
                <a:cubicBezTo>
                  <a:pt x="1384189" y="439475"/>
                  <a:pt x="1379637" y="450860"/>
                  <a:pt x="1379637" y="462814"/>
                </a:cubicBezTo>
                <a:cubicBezTo>
                  <a:pt x="1379637" y="478185"/>
                  <a:pt x="1367119" y="491278"/>
                  <a:pt x="1351187" y="491278"/>
                </a:cubicBezTo>
                <a:lnTo>
                  <a:pt x="1219751" y="491278"/>
                </a:lnTo>
                <a:cubicBezTo>
                  <a:pt x="1204388" y="491278"/>
                  <a:pt x="1191301" y="478754"/>
                  <a:pt x="1191301" y="462814"/>
                </a:cubicBezTo>
                <a:cubicBezTo>
                  <a:pt x="1191301" y="447444"/>
                  <a:pt x="1203819" y="434351"/>
                  <a:pt x="1219751" y="434351"/>
                </a:cubicBezTo>
                <a:lnTo>
                  <a:pt x="1326721" y="434351"/>
                </a:lnTo>
                <a:cubicBezTo>
                  <a:pt x="1331273" y="417842"/>
                  <a:pt x="1339808" y="403041"/>
                  <a:pt x="1351757" y="391087"/>
                </a:cubicBezTo>
                <a:lnTo>
                  <a:pt x="1353464" y="389379"/>
                </a:lnTo>
                <a:cubicBezTo>
                  <a:pt x="1365981" y="376855"/>
                  <a:pt x="1381344" y="367747"/>
                  <a:pt x="1398414" y="362624"/>
                </a:cubicBezTo>
                <a:lnTo>
                  <a:pt x="1398414" y="251616"/>
                </a:lnTo>
                <a:cubicBezTo>
                  <a:pt x="1381344" y="246493"/>
                  <a:pt x="1365981" y="237385"/>
                  <a:pt x="1353464" y="224861"/>
                </a:cubicBezTo>
                <a:cubicBezTo>
                  <a:pt x="1340946" y="212337"/>
                  <a:pt x="1331842" y="196967"/>
                  <a:pt x="1326721" y="179889"/>
                </a:cubicBezTo>
                <a:lnTo>
                  <a:pt x="1219751" y="179889"/>
                </a:lnTo>
                <a:close/>
                <a:moveTo>
                  <a:pt x="754317" y="435490"/>
                </a:moveTo>
                <a:cubicBezTo>
                  <a:pt x="770249" y="435490"/>
                  <a:pt x="782767" y="448014"/>
                  <a:pt x="782767" y="463953"/>
                </a:cubicBezTo>
                <a:cubicBezTo>
                  <a:pt x="782767" y="479323"/>
                  <a:pt x="770249" y="492416"/>
                  <a:pt x="754317" y="492416"/>
                </a:cubicBezTo>
                <a:lnTo>
                  <a:pt x="622881" y="492416"/>
                </a:lnTo>
                <a:cubicBezTo>
                  <a:pt x="607518" y="492416"/>
                  <a:pt x="594431" y="479893"/>
                  <a:pt x="594431" y="463953"/>
                </a:cubicBezTo>
                <a:cubicBezTo>
                  <a:pt x="594431" y="450860"/>
                  <a:pt x="589310" y="438905"/>
                  <a:pt x="580775" y="430366"/>
                </a:cubicBezTo>
                <a:cubicBezTo>
                  <a:pt x="572241" y="421827"/>
                  <a:pt x="560292" y="416704"/>
                  <a:pt x="547205" y="416704"/>
                </a:cubicBezTo>
                <a:cubicBezTo>
                  <a:pt x="531842" y="416704"/>
                  <a:pt x="518755" y="404180"/>
                  <a:pt x="518755" y="388241"/>
                </a:cubicBezTo>
                <a:lnTo>
                  <a:pt x="518755" y="228276"/>
                </a:lnTo>
                <a:cubicBezTo>
                  <a:pt x="518755" y="212337"/>
                  <a:pt x="531273" y="199813"/>
                  <a:pt x="547205" y="199813"/>
                </a:cubicBezTo>
                <a:cubicBezTo>
                  <a:pt x="560292" y="199813"/>
                  <a:pt x="572241" y="194690"/>
                  <a:pt x="580775" y="186151"/>
                </a:cubicBezTo>
                <a:cubicBezTo>
                  <a:pt x="589310" y="177612"/>
                  <a:pt x="594431" y="165657"/>
                  <a:pt x="594431" y="153133"/>
                </a:cubicBezTo>
                <a:cubicBezTo>
                  <a:pt x="594431" y="137194"/>
                  <a:pt x="606949" y="124670"/>
                  <a:pt x="622881" y="124670"/>
                </a:cubicBezTo>
                <a:lnTo>
                  <a:pt x="754317" y="124670"/>
                </a:lnTo>
                <a:cubicBezTo>
                  <a:pt x="769680" y="124670"/>
                  <a:pt x="782767" y="137194"/>
                  <a:pt x="782767" y="153133"/>
                </a:cubicBezTo>
                <a:cubicBezTo>
                  <a:pt x="782767" y="168503"/>
                  <a:pt x="770249" y="181596"/>
                  <a:pt x="754317" y="181596"/>
                </a:cubicBezTo>
                <a:lnTo>
                  <a:pt x="647347" y="181596"/>
                </a:lnTo>
                <a:cubicBezTo>
                  <a:pt x="642226" y="198674"/>
                  <a:pt x="633122" y="214045"/>
                  <a:pt x="620605" y="226568"/>
                </a:cubicBezTo>
                <a:cubicBezTo>
                  <a:pt x="608087" y="239092"/>
                  <a:pt x="592724" y="248201"/>
                  <a:pt x="575654" y="253324"/>
                </a:cubicBezTo>
                <a:lnTo>
                  <a:pt x="575654" y="364331"/>
                </a:lnTo>
                <a:cubicBezTo>
                  <a:pt x="592724" y="369455"/>
                  <a:pt x="608087" y="378563"/>
                  <a:pt x="620605" y="391087"/>
                </a:cubicBezTo>
                <a:cubicBezTo>
                  <a:pt x="633122" y="403611"/>
                  <a:pt x="642226" y="418981"/>
                  <a:pt x="647347" y="436059"/>
                </a:cubicBezTo>
                <a:lnTo>
                  <a:pt x="754317" y="436059"/>
                </a:lnTo>
                <a:close/>
                <a:moveTo>
                  <a:pt x="987034" y="81405"/>
                </a:moveTo>
                <a:cubicBezTo>
                  <a:pt x="1049623" y="81405"/>
                  <a:pt x="1105953" y="107022"/>
                  <a:pt x="1146920" y="148010"/>
                </a:cubicBezTo>
                <a:lnTo>
                  <a:pt x="1146920" y="148010"/>
                </a:lnTo>
                <a:cubicBezTo>
                  <a:pt x="1187887" y="188997"/>
                  <a:pt x="1212923" y="245924"/>
                  <a:pt x="1212923" y="307974"/>
                </a:cubicBezTo>
                <a:cubicBezTo>
                  <a:pt x="1212923" y="370593"/>
                  <a:pt x="1187318" y="426951"/>
                  <a:pt x="1146351" y="467938"/>
                </a:cubicBezTo>
                <a:lnTo>
                  <a:pt x="1144644" y="469646"/>
                </a:lnTo>
                <a:cubicBezTo>
                  <a:pt x="1103677" y="509494"/>
                  <a:pt x="1047916" y="534542"/>
                  <a:pt x="985896" y="534542"/>
                </a:cubicBezTo>
                <a:cubicBezTo>
                  <a:pt x="923307" y="534542"/>
                  <a:pt x="866977" y="508925"/>
                  <a:pt x="826010" y="467938"/>
                </a:cubicBezTo>
                <a:cubicBezTo>
                  <a:pt x="785043" y="426951"/>
                  <a:pt x="759438" y="370024"/>
                  <a:pt x="759438" y="307974"/>
                </a:cubicBezTo>
                <a:cubicBezTo>
                  <a:pt x="759438" y="245354"/>
                  <a:pt x="785043" y="188997"/>
                  <a:pt x="826010" y="148010"/>
                </a:cubicBezTo>
                <a:cubicBezTo>
                  <a:pt x="868115" y="107022"/>
                  <a:pt x="924445" y="81405"/>
                  <a:pt x="987034" y="81405"/>
                </a:cubicBezTo>
                <a:moveTo>
                  <a:pt x="958584" y="475908"/>
                </a:moveTo>
                <a:lnTo>
                  <a:pt x="958584" y="426951"/>
                </a:lnTo>
                <a:cubicBezTo>
                  <a:pt x="950619" y="423535"/>
                  <a:pt x="943222" y="419550"/>
                  <a:pt x="936963" y="413858"/>
                </a:cubicBezTo>
                <a:cubicBezTo>
                  <a:pt x="923876" y="402472"/>
                  <a:pt x="914772" y="387102"/>
                  <a:pt x="911927" y="369455"/>
                </a:cubicBezTo>
                <a:cubicBezTo>
                  <a:pt x="909651" y="354085"/>
                  <a:pt x="919893" y="339284"/>
                  <a:pt x="935256" y="337006"/>
                </a:cubicBezTo>
                <a:cubicBezTo>
                  <a:pt x="950619" y="334729"/>
                  <a:pt x="965412" y="344976"/>
                  <a:pt x="967689" y="360346"/>
                </a:cubicBezTo>
                <a:cubicBezTo>
                  <a:pt x="968257" y="364901"/>
                  <a:pt x="970533" y="368885"/>
                  <a:pt x="973947" y="371163"/>
                </a:cubicBezTo>
                <a:cubicBezTo>
                  <a:pt x="977361" y="374009"/>
                  <a:pt x="981344" y="375717"/>
                  <a:pt x="985896" y="375717"/>
                </a:cubicBezTo>
                <a:cubicBezTo>
                  <a:pt x="990448" y="375717"/>
                  <a:pt x="994431" y="374578"/>
                  <a:pt x="997845" y="371732"/>
                </a:cubicBezTo>
                <a:cubicBezTo>
                  <a:pt x="1001259" y="369455"/>
                  <a:pt x="1003535" y="365470"/>
                  <a:pt x="1004673" y="360916"/>
                </a:cubicBezTo>
                <a:cubicBezTo>
                  <a:pt x="1005242" y="357500"/>
                  <a:pt x="1004673" y="354085"/>
                  <a:pt x="1002966" y="350669"/>
                </a:cubicBezTo>
                <a:lnTo>
                  <a:pt x="1002397" y="350100"/>
                </a:lnTo>
                <a:cubicBezTo>
                  <a:pt x="997845" y="344407"/>
                  <a:pt x="989879" y="339284"/>
                  <a:pt x="976792" y="334160"/>
                </a:cubicBezTo>
                <a:cubicBezTo>
                  <a:pt x="954601" y="325621"/>
                  <a:pt x="938670" y="314805"/>
                  <a:pt x="927859" y="302281"/>
                </a:cubicBezTo>
                <a:lnTo>
                  <a:pt x="926152" y="300573"/>
                </a:lnTo>
                <a:cubicBezTo>
                  <a:pt x="912496" y="282926"/>
                  <a:pt x="909082" y="263002"/>
                  <a:pt x="913065" y="243077"/>
                </a:cubicBezTo>
                <a:cubicBezTo>
                  <a:pt x="917048" y="225430"/>
                  <a:pt x="926721" y="210060"/>
                  <a:pt x="940377" y="199813"/>
                </a:cubicBezTo>
                <a:cubicBezTo>
                  <a:pt x="946067" y="195259"/>
                  <a:pt x="951757" y="191843"/>
                  <a:pt x="958584" y="189566"/>
                </a:cubicBezTo>
                <a:lnTo>
                  <a:pt x="958584" y="140609"/>
                </a:lnTo>
                <a:cubicBezTo>
                  <a:pt x="923307" y="146302"/>
                  <a:pt x="891444" y="163380"/>
                  <a:pt x="866977" y="187858"/>
                </a:cubicBezTo>
                <a:cubicBezTo>
                  <a:pt x="836252" y="218599"/>
                  <a:pt x="817475" y="261294"/>
                  <a:pt x="817475" y="307974"/>
                </a:cubicBezTo>
                <a:cubicBezTo>
                  <a:pt x="817475" y="354654"/>
                  <a:pt x="836252" y="397349"/>
                  <a:pt x="866977" y="428089"/>
                </a:cubicBezTo>
                <a:cubicBezTo>
                  <a:pt x="891444" y="452568"/>
                  <a:pt x="923307" y="469646"/>
                  <a:pt x="958584" y="475908"/>
                </a:cubicBezTo>
                <a:moveTo>
                  <a:pt x="1061572" y="247062"/>
                </a:moveTo>
                <a:cubicBezTo>
                  <a:pt x="1063848" y="262432"/>
                  <a:pt x="1053606" y="277233"/>
                  <a:pt x="1038243" y="279510"/>
                </a:cubicBezTo>
                <a:cubicBezTo>
                  <a:pt x="1022880" y="281787"/>
                  <a:pt x="1008087" y="271541"/>
                  <a:pt x="1005811" y="256170"/>
                </a:cubicBezTo>
                <a:cubicBezTo>
                  <a:pt x="1005242" y="251616"/>
                  <a:pt x="1002966" y="247631"/>
                  <a:pt x="999552" y="245354"/>
                </a:cubicBezTo>
                <a:lnTo>
                  <a:pt x="998414" y="244785"/>
                </a:lnTo>
                <a:cubicBezTo>
                  <a:pt x="995569" y="242508"/>
                  <a:pt x="991586" y="240800"/>
                  <a:pt x="987603" y="240800"/>
                </a:cubicBezTo>
                <a:cubicBezTo>
                  <a:pt x="983051" y="240800"/>
                  <a:pt x="978499" y="241939"/>
                  <a:pt x="975654" y="244785"/>
                </a:cubicBezTo>
                <a:cubicBezTo>
                  <a:pt x="972240" y="247631"/>
                  <a:pt x="969964" y="251047"/>
                  <a:pt x="968826" y="255601"/>
                </a:cubicBezTo>
                <a:cubicBezTo>
                  <a:pt x="968257" y="259586"/>
                  <a:pt x="968826" y="263002"/>
                  <a:pt x="971102" y="266417"/>
                </a:cubicBezTo>
                <a:lnTo>
                  <a:pt x="971671" y="267556"/>
                </a:lnTo>
                <a:cubicBezTo>
                  <a:pt x="976223" y="272679"/>
                  <a:pt x="984189" y="277803"/>
                  <a:pt x="996138" y="282357"/>
                </a:cubicBezTo>
                <a:cubicBezTo>
                  <a:pt x="1020035" y="290896"/>
                  <a:pt x="1035967" y="302850"/>
                  <a:pt x="1046778" y="316513"/>
                </a:cubicBezTo>
                <a:lnTo>
                  <a:pt x="1048485" y="318790"/>
                </a:lnTo>
                <a:cubicBezTo>
                  <a:pt x="1061003" y="335868"/>
                  <a:pt x="1064417" y="355223"/>
                  <a:pt x="1059865" y="374009"/>
                </a:cubicBezTo>
                <a:cubicBezTo>
                  <a:pt x="1055882" y="391656"/>
                  <a:pt x="1046209" y="407026"/>
                  <a:pt x="1033122" y="417273"/>
                </a:cubicBezTo>
                <a:cubicBezTo>
                  <a:pt x="1027432" y="421827"/>
                  <a:pt x="1021743" y="425243"/>
                  <a:pt x="1014915" y="428089"/>
                </a:cubicBezTo>
                <a:lnTo>
                  <a:pt x="1014915" y="477046"/>
                </a:lnTo>
                <a:cubicBezTo>
                  <a:pt x="1049623" y="471354"/>
                  <a:pt x="1081486" y="454845"/>
                  <a:pt x="1105384" y="430936"/>
                </a:cubicBezTo>
                <a:lnTo>
                  <a:pt x="1106522" y="429797"/>
                </a:lnTo>
                <a:cubicBezTo>
                  <a:pt x="1137247" y="399057"/>
                  <a:pt x="1156024" y="356362"/>
                  <a:pt x="1156024" y="309682"/>
                </a:cubicBezTo>
                <a:cubicBezTo>
                  <a:pt x="1156024" y="262432"/>
                  <a:pt x="1137247" y="220307"/>
                  <a:pt x="1106522" y="189566"/>
                </a:cubicBezTo>
                <a:cubicBezTo>
                  <a:pt x="1082055" y="165088"/>
                  <a:pt x="1050192" y="148010"/>
                  <a:pt x="1014915" y="142317"/>
                </a:cubicBezTo>
                <a:lnTo>
                  <a:pt x="1014915" y="191274"/>
                </a:lnTo>
                <a:cubicBezTo>
                  <a:pt x="1021743" y="194120"/>
                  <a:pt x="1028570" y="198105"/>
                  <a:pt x="1034260" y="202659"/>
                </a:cubicBezTo>
                <a:lnTo>
                  <a:pt x="1035967" y="204367"/>
                </a:lnTo>
                <a:cubicBezTo>
                  <a:pt x="1049623" y="213475"/>
                  <a:pt x="1058727" y="228846"/>
                  <a:pt x="1061572" y="247062"/>
                </a:cubicBezTo>
                <a:moveTo>
                  <a:pt x="760007" y="1004757"/>
                </a:moveTo>
                <a:cubicBezTo>
                  <a:pt x="744644" y="1005327"/>
                  <a:pt x="731558" y="993372"/>
                  <a:pt x="730420" y="977433"/>
                </a:cubicBezTo>
                <a:cubicBezTo>
                  <a:pt x="729851" y="962062"/>
                  <a:pt x="741800" y="948969"/>
                  <a:pt x="757731" y="948400"/>
                </a:cubicBezTo>
                <a:lnTo>
                  <a:pt x="1019466" y="937584"/>
                </a:lnTo>
                <a:cubicBezTo>
                  <a:pt x="1049054" y="935876"/>
                  <a:pt x="1072952" y="915952"/>
                  <a:pt x="1073520" y="885780"/>
                </a:cubicBezTo>
                <a:cubicBezTo>
                  <a:pt x="1073520" y="856178"/>
                  <a:pt x="1051330" y="840239"/>
                  <a:pt x="1022880" y="837962"/>
                </a:cubicBezTo>
                <a:lnTo>
                  <a:pt x="573948" y="831131"/>
                </a:lnTo>
                <a:cubicBezTo>
                  <a:pt x="541515" y="830561"/>
                  <a:pt x="510789" y="831700"/>
                  <a:pt x="481771" y="838531"/>
                </a:cubicBezTo>
                <a:cubicBezTo>
                  <a:pt x="454460" y="844793"/>
                  <a:pt x="429424" y="855609"/>
                  <a:pt x="407234" y="874395"/>
                </a:cubicBezTo>
                <a:lnTo>
                  <a:pt x="280349" y="980848"/>
                </a:lnTo>
                <a:lnTo>
                  <a:pt x="370249" y="1304761"/>
                </a:lnTo>
                <a:lnTo>
                  <a:pt x="449908" y="1268328"/>
                </a:lnTo>
                <a:cubicBezTo>
                  <a:pt x="468115" y="1259789"/>
                  <a:pt x="485754" y="1253527"/>
                  <a:pt x="503962" y="1248404"/>
                </a:cubicBezTo>
                <a:cubicBezTo>
                  <a:pt x="522169" y="1243280"/>
                  <a:pt x="540377" y="1239296"/>
                  <a:pt x="560292" y="1237018"/>
                </a:cubicBezTo>
                <a:lnTo>
                  <a:pt x="1166835" y="1158460"/>
                </a:lnTo>
                <a:cubicBezTo>
                  <a:pt x="1182767" y="1156183"/>
                  <a:pt x="1197560" y="1152198"/>
                  <a:pt x="1211785" y="1145366"/>
                </a:cubicBezTo>
                <a:cubicBezTo>
                  <a:pt x="1226010" y="1139105"/>
                  <a:pt x="1239096" y="1129996"/>
                  <a:pt x="1251045" y="1119180"/>
                </a:cubicBezTo>
                <a:lnTo>
                  <a:pt x="1680063" y="740048"/>
                </a:lnTo>
                <a:cubicBezTo>
                  <a:pt x="1681771" y="738340"/>
                  <a:pt x="1682908" y="737202"/>
                  <a:pt x="1685184" y="736063"/>
                </a:cubicBezTo>
                <a:cubicBezTo>
                  <a:pt x="1695995" y="728663"/>
                  <a:pt x="1699978" y="720693"/>
                  <a:pt x="1698840" y="713292"/>
                </a:cubicBezTo>
                <a:cubicBezTo>
                  <a:pt x="1698271" y="709877"/>
                  <a:pt x="1697133" y="705892"/>
                  <a:pt x="1694288" y="702476"/>
                </a:cubicBezTo>
                <a:cubicBezTo>
                  <a:pt x="1692012" y="698491"/>
                  <a:pt x="1688029" y="695076"/>
                  <a:pt x="1684046" y="692799"/>
                </a:cubicBezTo>
                <a:cubicBezTo>
                  <a:pt x="1672098" y="685398"/>
                  <a:pt x="1653890" y="683690"/>
                  <a:pt x="1633975" y="695076"/>
                </a:cubicBezTo>
                <a:lnTo>
                  <a:pt x="1232838" y="954662"/>
                </a:lnTo>
                <a:cubicBezTo>
                  <a:pt x="1211785" y="968324"/>
                  <a:pt x="1190732" y="976863"/>
                  <a:pt x="1168542" y="982556"/>
                </a:cubicBezTo>
                <a:cubicBezTo>
                  <a:pt x="1147489" y="987679"/>
                  <a:pt x="1125298" y="989956"/>
                  <a:pt x="1101970" y="991095"/>
                </a:cubicBezTo>
                <a:lnTo>
                  <a:pt x="760007" y="1004757"/>
                </a:lnTo>
                <a:close/>
              </a:path>
            </a:pathLst>
          </a:custGeom>
          <a:solidFill>
            <a:schemeClr val="tx2"/>
          </a:solidFill>
          <a:ln w="5690" cap="flat">
            <a:noFill/>
            <a:prstDash val="solid"/>
            <a:miter/>
          </a:ln>
        </p:spPr>
        <p:txBody>
          <a:bodyPr rtlCol="0" anchor="ctr"/>
          <a:lstStyle/>
          <a:p>
            <a:endParaRPr lang="en-US" dirty="0"/>
          </a:p>
        </p:txBody>
      </p:sp>
    </p:spTree>
    <p:extLst>
      <p:ext uri="{BB962C8B-B14F-4D97-AF65-F5344CB8AC3E}">
        <p14:creationId xmlns:p14="http://schemas.microsoft.com/office/powerpoint/2010/main" val="285351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305F9-3B0C-80BE-C635-78CF7D292118}"/>
              </a:ext>
            </a:extLst>
          </p:cNvPr>
          <p:cNvSpPr/>
          <p:nvPr/>
        </p:nvSpPr>
        <p:spPr>
          <a:xfrm>
            <a:off x="455817" y="3077094"/>
            <a:ext cx="5593583" cy="2539548"/>
          </a:xfrm>
          <a:prstGeom prst="rect">
            <a:avLst/>
          </a:prstGeom>
          <a:solidFill>
            <a:srgbClr val="C2E1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itchFamily="2" charset="77"/>
                <a:ea typeface="+mn-ea"/>
                <a:cs typeface="Poppins" pitchFamily="2" charset="77"/>
              </a:rPr>
              <a:t>Proprietary</a:t>
            </a:r>
            <a:r>
              <a:rPr kumimoji="0" lang="en-US" sz="1000" b="0" i="0" u="none" strike="noStrike" kern="1200" cap="none" spc="0" normalizeH="0" baseline="0" noProof="0" dirty="0">
                <a:ln>
                  <a:noFill/>
                </a:ln>
                <a:solidFill>
                  <a:prstClr val="white">
                    <a:lumMod val="95000"/>
                  </a:prstClr>
                </a:solidFill>
                <a:effectLst/>
                <a:uLnTx/>
                <a:uFillTx/>
                <a:latin typeface="Source Sans Pro" panose="020B0503030403020204" pitchFamily="34" charset="77"/>
                <a:ea typeface="+mn-ea"/>
                <a:cs typeface="+mn-cs"/>
              </a:rPr>
              <a:t>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pic>
        <p:nvPicPr>
          <p:cNvPr id="10" name="Picture 9">
            <a:extLst>
              <a:ext uri="{FF2B5EF4-FFF2-40B4-BE49-F238E27FC236}">
                <a16:creationId xmlns:a16="http://schemas.microsoft.com/office/drawing/2014/main" id="{6C831E3B-3126-4651-B51E-C71854C467B1}"/>
              </a:ext>
            </a:extLst>
          </p:cNvPr>
          <p:cNvPicPr>
            <a:picLocks noChangeAspect="1"/>
          </p:cNvPicPr>
          <p:nvPr/>
        </p:nvPicPr>
        <p:blipFill rotWithShape="1">
          <a:blip r:embed="rId4"/>
          <a:srcRect l="13853" t="33856" r="64207" b="39620"/>
          <a:stretch/>
        </p:blipFill>
        <p:spPr>
          <a:xfrm>
            <a:off x="6311096" y="17678"/>
            <a:ext cx="2391507" cy="3741584"/>
          </a:xfrm>
          <a:prstGeom prst="rect">
            <a:avLst/>
          </a:prstGeom>
        </p:spPr>
      </p:pic>
      <p:pic>
        <p:nvPicPr>
          <p:cNvPr id="16" name="Picture 15">
            <a:extLst>
              <a:ext uri="{FF2B5EF4-FFF2-40B4-BE49-F238E27FC236}">
                <a16:creationId xmlns:a16="http://schemas.microsoft.com/office/drawing/2014/main" id="{5EBCD2A0-631C-58E3-F81F-AF8889BC1934}"/>
              </a:ext>
            </a:extLst>
          </p:cNvPr>
          <p:cNvPicPr>
            <a:picLocks noChangeAspect="1"/>
          </p:cNvPicPr>
          <p:nvPr/>
        </p:nvPicPr>
        <p:blipFill rotWithShape="1">
          <a:blip r:embed="rId5"/>
          <a:srcRect l="61600" t="33856" r="13450" b="42915"/>
          <a:stretch/>
        </p:blipFill>
        <p:spPr>
          <a:xfrm>
            <a:off x="7506849" y="3077094"/>
            <a:ext cx="2719754" cy="3276814"/>
          </a:xfrm>
          <a:prstGeom prst="rect">
            <a:avLst/>
          </a:prstGeom>
        </p:spPr>
      </p:pic>
      <p:pic>
        <p:nvPicPr>
          <p:cNvPr id="17" name="Picture 16">
            <a:extLst>
              <a:ext uri="{FF2B5EF4-FFF2-40B4-BE49-F238E27FC236}">
                <a16:creationId xmlns:a16="http://schemas.microsoft.com/office/drawing/2014/main" id="{A241AAF2-E1E1-34A9-36F0-62307CB5B7A3}"/>
              </a:ext>
            </a:extLst>
          </p:cNvPr>
          <p:cNvPicPr>
            <a:picLocks noChangeAspect="1"/>
          </p:cNvPicPr>
          <p:nvPr/>
        </p:nvPicPr>
        <p:blipFill rotWithShape="1">
          <a:blip r:embed="rId6"/>
          <a:srcRect l="39133" t="35112" r="40003" b="42575"/>
          <a:stretch/>
        </p:blipFill>
        <p:spPr>
          <a:xfrm>
            <a:off x="9126414" y="184670"/>
            <a:ext cx="2274277" cy="3147646"/>
          </a:xfrm>
          <a:prstGeom prst="rect">
            <a:avLst/>
          </a:prstGeom>
        </p:spPr>
      </p:pic>
      <p:sp>
        <p:nvSpPr>
          <p:cNvPr id="4" name="TextBox 3">
            <a:extLst>
              <a:ext uri="{FF2B5EF4-FFF2-40B4-BE49-F238E27FC236}">
                <a16:creationId xmlns:a16="http://schemas.microsoft.com/office/drawing/2014/main" id="{050F0DE9-0F8A-9D1F-0085-B69D6F974FC2}"/>
              </a:ext>
            </a:extLst>
          </p:cNvPr>
          <p:cNvSpPr txBox="1"/>
          <p:nvPr/>
        </p:nvSpPr>
        <p:spPr>
          <a:xfrm>
            <a:off x="536788" y="1606124"/>
            <a:ext cx="5593583" cy="3908762"/>
          </a:xfrm>
          <a:prstGeom prst="rect">
            <a:avLst/>
          </a:prstGeom>
          <a:noFill/>
          <a:ln>
            <a:noFill/>
          </a:ln>
        </p:spPr>
        <p:txBody>
          <a:bodyPr wrap="square">
            <a:spAutoFit/>
          </a:bodyPr>
          <a:lstStyle/>
          <a:p>
            <a:r>
              <a:rPr lang="en-US" sz="2400" b="1" i="0" u="none" strike="noStrike" baseline="0" dirty="0">
                <a:solidFill>
                  <a:srgbClr val="0B89F7"/>
                </a:solidFill>
                <a:latin typeface="Nunito Sans" pitchFamily="2" charset="0"/>
              </a:rPr>
              <a:t>In Traditional Group:</a:t>
            </a:r>
          </a:p>
          <a:p>
            <a:r>
              <a:rPr lang="en-US" sz="5000" b="0" i="0" u="none" strike="noStrike" baseline="0" dirty="0">
                <a:solidFill>
                  <a:srgbClr val="FF6A3D"/>
                </a:solidFill>
                <a:latin typeface="JubilatMedium" pitchFamily="50" charset="0"/>
              </a:rPr>
              <a:t>75%</a:t>
            </a:r>
            <a:r>
              <a:rPr lang="en-US" sz="6600" b="0" i="0" u="none" strike="noStrike" baseline="0" dirty="0">
                <a:solidFill>
                  <a:srgbClr val="FF6A3D"/>
                </a:solidFill>
                <a:latin typeface="JubilatMedium" pitchFamily="50" charset="0"/>
              </a:rPr>
              <a:t> </a:t>
            </a:r>
            <a:r>
              <a:rPr lang="en-US" sz="1800" b="0" i="0" u="none" strike="noStrike" baseline="0" dirty="0">
                <a:latin typeface="NunitoSans-Light"/>
              </a:rPr>
              <a:t>of employers offer just 1 health plan*</a:t>
            </a:r>
          </a:p>
          <a:p>
            <a:endParaRPr lang="en-US" dirty="0">
              <a:solidFill>
                <a:srgbClr val="FF6A3D"/>
              </a:solidFill>
              <a:latin typeface="NunitoSans-Light"/>
            </a:endParaRPr>
          </a:p>
          <a:p>
            <a:r>
              <a:rPr lang="en-US" sz="2400" b="1" dirty="0">
                <a:solidFill>
                  <a:srgbClr val="0B89F7"/>
                </a:solidFill>
                <a:latin typeface="Nunito Sans" pitchFamily="2" charset="0"/>
              </a:rPr>
              <a:t>With an ICHRA + IFP Plans:</a:t>
            </a:r>
          </a:p>
          <a:p>
            <a:r>
              <a:rPr lang="en-US" sz="5000" b="0" i="0" u="none" strike="noStrike" baseline="0" dirty="0">
                <a:solidFill>
                  <a:srgbClr val="FF6A3D"/>
                </a:solidFill>
                <a:latin typeface="JubilatMedium" pitchFamily="50" charset="0"/>
              </a:rPr>
              <a:t>21 </a:t>
            </a:r>
            <a:r>
              <a:rPr lang="en-US" dirty="0">
                <a:solidFill>
                  <a:srgbClr val="000000"/>
                </a:solidFill>
                <a:latin typeface="NunitoSans-Light"/>
              </a:rPr>
              <a:t>Average p</a:t>
            </a:r>
            <a:r>
              <a:rPr lang="en-US" sz="1800" b="0" i="0" u="none" strike="noStrike" baseline="0" dirty="0">
                <a:solidFill>
                  <a:srgbClr val="000000"/>
                </a:solidFill>
                <a:latin typeface="NunitoSans-Light"/>
              </a:rPr>
              <a:t>lans enrolled per employer</a:t>
            </a:r>
          </a:p>
          <a:p>
            <a:pPr algn="l"/>
            <a:r>
              <a:rPr lang="en-US" sz="5000" b="0" i="0" u="none" strike="noStrike" baseline="0" dirty="0">
                <a:solidFill>
                  <a:srgbClr val="FF6A3D"/>
                </a:solidFill>
                <a:latin typeface="JubilatMedium" pitchFamily="50" charset="0"/>
              </a:rPr>
              <a:t>7</a:t>
            </a:r>
            <a:r>
              <a:rPr lang="en-US" sz="6600" b="0" i="0" u="none" strike="noStrike" baseline="0" dirty="0">
                <a:solidFill>
                  <a:srgbClr val="FF6A3D"/>
                </a:solidFill>
                <a:latin typeface="JubilatMedium" pitchFamily="50" charset="0"/>
              </a:rPr>
              <a:t> </a:t>
            </a:r>
            <a:r>
              <a:rPr lang="en-US" sz="5000" b="0" i="0" u="none" strike="noStrike" baseline="0" dirty="0">
                <a:solidFill>
                  <a:srgbClr val="FF6A3D"/>
                </a:solidFill>
                <a:latin typeface="JubilatMedium" pitchFamily="50" charset="0"/>
              </a:rPr>
              <a:t>  </a:t>
            </a:r>
            <a:r>
              <a:rPr lang="en-US" dirty="0">
                <a:solidFill>
                  <a:srgbClr val="000000"/>
                </a:solidFill>
                <a:latin typeface="NunitoSans-Light"/>
              </a:rPr>
              <a:t>Average available carriers per </a:t>
            </a:r>
            <a:r>
              <a:rPr lang="en-US" sz="1800" b="0" i="0" u="none" strike="noStrike" baseline="0" dirty="0">
                <a:solidFill>
                  <a:srgbClr val="000000"/>
                </a:solidFill>
                <a:latin typeface="NunitoSans-Light"/>
              </a:rPr>
              <a:t>employer</a:t>
            </a:r>
            <a:endParaRPr lang="en-US" dirty="0"/>
          </a:p>
        </p:txBody>
      </p:sp>
      <p:sp>
        <p:nvSpPr>
          <p:cNvPr id="7" name="Title 4">
            <a:extLst>
              <a:ext uri="{FF2B5EF4-FFF2-40B4-BE49-F238E27FC236}">
                <a16:creationId xmlns:a16="http://schemas.microsoft.com/office/drawing/2014/main" id="{40B1F97E-49C5-9293-9DF2-04B1332399A0}"/>
              </a:ext>
            </a:extLst>
          </p:cNvPr>
          <p:cNvSpPr txBox="1">
            <a:spLocks/>
          </p:cNvSpPr>
          <p:nvPr/>
        </p:nvSpPr>
        <p:spPr>
          <a:xfrm>
            <a:off x="548552" y="2805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a:lstStyle>
          <a:p>
            <a:r>
              <a:rPr lang="en-US" dirty="0"/>
              <a:t>Freedom of Choice</a:t>
            </a:r>
          </a:p>
        </p:txBody>
      </p:sp>
      <p:sp>
        <p:nvSpPr>
          <p:cNvPr id="11" name="TextBox 10">
            <a:extLst>
              <a:ext uri="{FF2B5EF4-FFF2-40B4-BE49-F238E27FC236}">
                <a16:creationId xmlns:a16="http://schemas.microsoft.com/office/drawing/2014/main" id="{5ED01668-6EC5-6E28-A3CD-B66A3FA35A86}"/>
              </a:ext>
            </a:extLst>
          </p:cNvPr>
          <p:cNvSpPr txBox="1"/>
          <p:nvPr/>
        </p:nvSpPr>
        <p:spPr>
          <a:xfrm>
            <a:off x="47744" y="6189342"/>
            <a:ext cx="6099348" cy="215444"/>
          </a:xfrm>
          <a:prstGeom prst="rect">
            <a:avLst/>
          </a:prstGeom>
          <a:noFill/>
        </p:spPr>
        <p:txBody>
          <a:bodyPr wrap="square">
            <a:spAutoFit/>
          </a:bodyPr>
          <a:lstStyle/>
          <a:p>
            <a:r>
              <a:rPr lang="en-US" sz="800" b="0" i="0" u="none" strike="noStrike" baseline="0" dirty="0">
                <a:latin typeface="NunitoSans-Light"/>
              </a:rPr>
              <a:t>Source: Kaiser Family Foundation</a:t>
            </a:r>
            <a:endParaRPr lang="en-US" dirty="0"/>
          </a:p>
        </p:txBody>
      </p:sp>
    </p:spTree>
    <p:extLst>
      <p:ext uri="{BB962C8B-B14F-4D97-AF65-F5344CB8AC3E}">
        <p14:creationId xmlns:p14="http://schemas.microsoft.com/office/powerpoint/2010/main" val="113034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7">
            <a:extLst>
              <a:ext uri="{FF2B5EF4-FFF2-40B4-BE49-F238E27FC236}">
                <a16:creationId xmlns:a16="http://schemas.microsoft.com/office/drawing/2014/main" id="{BCF94528-E275-EF22-C4D5-06C1AF74AAA1}"/>
              </a:ext>
            </a:extLst>
          </p:cNvPr>
          <p:cNvSpPr txBox="1">
            <a:spLocks/>
          </p:cNvSpPr>
          <p:nvPr/>
        </p:nvSpPr>
        <p:spPr>
          <a:xfrm>
            <a:off x="6096000" y="1627553"/>
            <a:ext cx="5679233" cy="39992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tx2"/>
              </a:buClr>
              <a:buNone/>
            </a:pPr>
            <a:r>
              <a:rPr lang="en-US" sz="1800" b="0" dirty="0">
                <a:solidFill>
                  <a:schemeClr val="tx1"/>
                </a:solidFill>
              </a:rPr>
              <a:t>The zizzl health system is an innovative Individual Coverage Health Reimbursement Arrangement (ICHRA) solution.</a:t>
            </a:r>
          </a:p>
          <a:p>
            <a:pPr marL="0" indent="0">
              <a:lnSpc>
                <a:spcPct val="100000"/>
              </a:lnSpc>
              <a:buClr>
                <a:schemeClr val="tx2"/>
              </a:buClr>
              <a:buNone/>
            </a:pPr>
            <a:endParaRPr lang="en-US" sz="1800" b="0" dirty="0">
              <a:solidFill>
                <a:schemeClr val="tx1"/>
              </a:solidFill>
            </a:endParaRPr>
          </a:p>
          <a:p>
            <a:pPr marL="0" indent="0">
              <a:lnSpc>
                <a:spcPct val="100000"/>
              </a:lnSpc>
              <a:buClr>
                <a:schemeClr val="tx2"/>
              </a:buClr>
              <a:buNone/>
            </a:pPr>
            <a:r>
              <a:rPr lang="en-US" sz="1800" b="0" dirty="0">
                <a:solidFill>
                  <a:schemeClr val="tx1"/>
                </a:solidFill>
              </a:rPr>
              <a:t>Our platform aggregates the plan and carrier information you need to select a plan that covers what is most important to you! </a:t>
            </a:r>
          </a:p>
          <a:p>
            <a:pPr marL="0" indent="0">
              <a:lnSpc>
                <a:spcPct val="100000"/>
              </a:lnSpc>
              <a:buClr>
                <a:schemeClr val="tx2"/>
              </a:buClr>
              <a:buNone/>
            </a:pPr>
            <a:endParaRPr lang="en-US" sz="1800" b="0" dirty="0">
              <a:solidFill>
                <a:schemeClr val="tx1"/>
              </a:solidFill>
            </a:endParaRPr>
          </a:p>
          <a:p>
            <a:pPr marL="0" indent="0">
              <a:lnSpc>
                <a:spcPct val="100000"/>
              </a:lnSpc>
              <a:spcBef>
                <a:spcPts val="0"/>
              </a:spcBef>
              <a:buClr>
                <a:schemeClr val="tx2"/>
              </a:buClr>
              <a:buNone/>
            </a:pPr>
            <a:r>
              <a:rPr lang="en-US" sz="1800" b="0" dirty="0">
                <a:solidFill>
                  <a:schemeClr val="tx1"/>
                </a:solidFill>
              </a:rPr>
              <a:t>The site also features tools to help you ensure</a:t>
            </a:r>
          </a:p>
          <a:p>
            <a:pPr marL="0" indent="0">
              <a:lnSpc>
                <a:spcPct val="100000"/>
              </a:lnSpc>
              <a:spcBef>
                <a:spcPts val="0"/>
              </a:spcBef>
              <a:buClr>
                <a:schemeClr val="tx2"/>
              </a:buClr>
              <a:buNone/>
            </a:pPr>
            <a:r>
              <a:rPr lang="en-US" sz="1800" b="0" dirty="0">
                <a:solidFill>
                  <a:schemeClr val="tx1"/>
                </a:solidFill>
              </a:rPr>
              <a:t>your coverage meets your unique needs.</a:t>
            </a:r>
          </a:p>
        </p:txBody>
      </p:sp>
      <p:grpSp>
        <p:nvGrpSpPr>
          <p:cNvPr id="14" name="Group 4">
            <a:extLst>
              <a:ext uri="{FF2B5EF4-FFF2-40B4-BE49-F238E27FC236}">
                <a16:creationId xmlns:a16="http://schemas.microsoft.com/office/drawing/2014/main" id="{A52AACB5-11FE-458C-4950-0CDF02E0FC90}"/>
              </a:ext>
            </a:extLst>
          </p:cNvPr>
          <p:cNvGrpSpPr/>
          <p:nvPr/>
        </p:nvGrpSpPr>
        <p:grpSpPr>
          <a:xfrm>
            <a:off x="0" y="0"/>
            <a:ext cx="5756988" cy="6858000"/>
            <a:chOff x="0" y="0"/>
            <a:chExt cx="3335756" cy="3752725"/>
          </a:xfrm>
        </p:grpSpPr>
        <p:sp>
          <p:nvSpPr>
            <p:cNvPr id="15" name="Freeform 5">
              <a:extLst>
                <a:ext uri="{FF2B5EF4-FFF2-40B4-BE49-F238E27FC236}">
                  <a16:creationId xmlns:a16="http://schemas.microsoft.com/office/drawing/2014/main" id="{C464BDBE-D7D6-A8D4-465C-6AF5F8B43767}"/>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6" name="TextBox 6">
            <a:extLst>
              <a:ext uri="{FF2B5EF4-FFF2-40B4-BE49-F238E27FC236}">
                <a16:creationId xmlns:a16="http://schemas.microsoft.com/office/drawing/2014/main" id="{0A2CF125-824D-2ED4-A861-C4739C079248}"/>
              </a:ext>
            </a:extLst>
          </p:cNvPr>
          <p:cNvSpPr txBox="1"/>
          <p:nvPr/>
        </p:nvSpPr>
        <p:spPr>
          <a:xfrm>
            <a:off x="1513312" y="1905207"/>
            <a:ext cx="3238229" cy="587469"/>
          </a:xfrm>
          <a:prstGeom prst="rect">
            <a:avLst/>
          </a:prstGeom>
        </p:spPr>
        <p:txBody>
          <a:bodyPr lIns="0" tIns="0" rIns="0" bIns="0" rtlCol="0" anchor="t">
            <a:spAutoFit/>
          </a:bodyPr>
          <a:lstStyle/>
          <a:p>
            <a:pPr defTabSz="609630">
              <a:lnSpc>
                <a:spcPts val="4242"/>
              </a:lnSpc>
            </a:pPr>
            <a:r>
              <a:rPr lang="en-US" sz="4800" b="1" spc="-393" dirty="0">
                <a:solidFill>
                  <a:srgbClr val="000059"/>
                </a:solidFill>
                <a:latin typeface="Jubilat Medium" pitchFamily="2" charset="0"/>
              </a:rPr>
              <a:t>ABOUT US</a:t>
            </a:r>
          </a:p>
        </p:txBody>
      </p:sp>
      <p:pic>
        <p:nvPicPr>
          <p:cNvPr id="17" name="Picture 16">
            <a:extLst>
              <a:ext uri="{FF2B5EF4-FFF2-40B4-BE49-F238E27FC236}">
                <a16:creationId xmlns:a16="http://schemas.microsoft.com/office/drawing/2014/main" id="{D90BF182-15FD-10D6-0CA9-F2197B0E3B42}"/>
              </a:ext>
            </a:extLst>
          </p:cNvPr>
          <p:cNvPicPr>
            <a:picLocks noChangeAspect="1"/>
          </p:cNvPicPr>
          <p:nvPr/>
        </p:nvPicPr>
        <p:blipFill>
          <a:blip r:embed="rId2"/>
          <a:stretch>
            <a:fillRect/>
          </a:stretch>
        </p:blipFill>
        <p:spPr>
          <a:xfrm>
            <a:off x="1287805" y="2566525"/>
            <a:ext cx="2857899" cy="2857899"/>
          </a:xfrm>
          <a:prstGeom prst="rect">
            <a:avLst/>
          </a:prstGeom>
        </p:spPr>
      </p:pic>
    </p:spTree>
    <p:extLst>
      <p:ext uri="{BB962C8B-B14F-4D97-AF65-F5344CB8AC3E}">
        <p14:creationId xmlns:p14="http://schemas.microsoft.com/office/powerpoint/2010/main" val="4103694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Costs</a:t>
            </a:r>
          </a:p>
        </p:txBody>
      </p:sp>
    </p:spTree>
    <p:extLst>
      <p:ext uri="{BB962C8B-B14F-4D97-AF65-F5344CB8AC3E}">
        <p14:creationId xmlns:p14="http://schemas.microsoft.com/office/powerpoint/2010/main" val="400556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D58E9B-94B1-75A4-D7C2-B83CC26712D4}"/>
              </a:ext>
            </a:extLst>
          </p:cNvPr>
          <p:cNvSpPr>
            <a:spLocks noGrp="1"/>
          </p:cNvSpPr>
          <p:nvPr>
            <p:ph type="pic" sz="quarter" idx="11"/>
          </p:nvPr>
        </p:nvSpPr>
        <p:spPr>
          <a:xfrm>
            <a:off x="5770668" y="2018348"/>
            <a:ext cx="5015406" cy="4498975"/>
          </a:xfrm>
        </p:spPr>
        <p:txBody>
          <a:bodyPr/>
          <a:lstStyle/>
          <a:p>
            <a:pPr marL="0" indent="0">
              <a:buNone/>
            </a:pPr>
            <a:r>
              <a:rPr lang="en-US" sz="2400" dirty="0">
                <a:cs typeface="Poppins SemiBold" pitchFamily="2" charset="77"/>
              </a:rPr>
              <a:t>Individual Premiums are determined by:</a:t>
            </a:r>
          </a:p>
          <a:p>
            <a:pPr>
              <a:lnSpc>
                <a:spcPct val="100000"/>
              </a:lnSpc>
              <a:spcBef>
                <a:spcPts val="600"/>
              </a:spcBef>
              <a:buClr>
                <a:schemeClr val="tx2"/>
              </a:buClr>
            </a:pPr>
            <a:r>
              <a:rPr lang="en-US" sz="2400" b="0" dirty="0">
                <a:solidFill>
                  <a:schemeClr val="accent1"/>
                </a:solidFill>
                <a:cs typeface="Poppins" pitchFamily="2" charset="77"/>
              </a:rPr>
              <a:t>Age</a:t>
            </a:r>
          </a:p>
          <a:p>
            <a:pPr>
              <a:lnSpc>
                <a:spcPct val="100000"/>
              </a:lnSpc>
              <a:spcBef>
                <a:spcPts val="600"/>
              </a:spcBef>
              <a:buClr>
                <a:schemeClr val="tx2"/>
              </a:buClr>
            </a:pPr>
            <a:r>
              <a:rPr lang="en-US" sz="2400" b="0" dirty="0">
                <a:solidFill>
                  <a:schemeClr val="accent1"/>
                </a:solidFill>
                <a:cs typeface="Poppins" pitchFamily="2" charset="77"/>
              </a:rPr>
              <a:t>County</a:t>
            </a:r>
          </a:p>
          <a:p>
            <a:pPr>
              <a:lnSpc>
                <a:spcPct val="100000"/>
              </a:lnSpc>
              <a:spcBef>
                <a:spcPts val="600"/>
              </a:spcBef>
              <a:buClr>
                <a:schemeClr val="tx2"/>
              </a:buClr>
            </a:pPr>
            <a:r>
              <a:rPr lang="en-US" sz="2400" b="0" dirty="0">
                <a:solidFill>
                  <a:schemeClr val="accent1"/>
                </a:solidFill>
                <a:cs typeface="Poppins" pitchFamily="2" charset="77"/>
              </a:rPr>
              <a:t>Tobacco Usage</a:t>
            </a:r>
          </a:p>
          <a:p>
            <a:pPr>
              <a:lnSpc>
                <a:spcPct val="100000"/>
              </a:lnSpc>
              <a:spcBef>
                <a:spcPts val="600"/>
              </a:spcBef>
              <a:buClr>
                <a:schemeClr val="tx2"/>
              </a:buClr>
            </a:pPr>
            <a:r>
              <a:rPr lang="en-US" sz="2400" b="0" dirty="0">
                <a:solidFill>
                  <a:schemeClr val="accent1"/>
                </a:solidFill>
                <a:cs typeface="Poppins" pitchFamily="2" charset="77"/>
              </a:rPr>
              <a:t># of Individuals Covered</a:t>
            </a:r>
          </a:p>
        </p:txBody>
      </p:sp>
      <p:sp>
        <p:nvSpPr>
          <p:cNvPr id="3" name="Text Placeholder 2">
            <a:extLst>
              <a:ext uri="{FF2B5EF4-FFF2-40B4-BE49-F238E27FC236}">
                <a16:creationId xmlns:a16="http://schemas.microsoft.com/office/drawing/2014/main" id="{8EB2FCDD-3336-D03F-6452-CC79E5366CAF}"/>
              </a:ext>
            </a:extLst>
          </p:cNvPr>
          <p:cNvSpPr>
            <a:spLocks noGrp="1"/>
          </p:cNvSpPr>
          <p:nvPr>
            <p:ph type="body" idx="1"/>
          </p:nvPr>
        </p:nvSpPr>
        <p:spPr>
          <a:xfrm>
            <a:off x="1178911" y="2018348"/>
            <a:ext cx="4049538" cy="823912"/>
          </a:xfrm>
        </p:spPr>
        <p:txBody>
          <a:bodyPr/>
          <a:lstStyle/>
          <a:p>
            <a:r>
              <a:rPr lang="en-US" dirty="0"/>
              <a:t>Plan Premiums are community rated</a:t>
            </a:r>
          </a:p>
        </p:txBody>
      </p:sp>
      <p:sp>
        <p:nvSpPr>
          <p:cNvPr id="4" name="Content Placeholder 3">
            <a:extLst>
              <a:ext uri="{FF2B5EF4-FFF2-40B4-BE49-F238E27FC236}">
                <a16:creationId xmlns:a16="http://schemas.microsoft.com/office/drawing/2014/main" id="{69BC5A68-56C7-E632-6795-D354C03A7503}"/>
              </a:ext>
            </a:extLst>
          </p:cNvPr>
          <p:cNvSpPr>
            <a:spLocks noGrp="1"/>
          </p:cNvSpPr>
          <p:nvPr>
            <p:ph sz="half" idx="2"/>
          </p:nvPr>
        </p:nvSpPr>
        <p:spPr>
          <a:xfrm>
            <a:off x="1161875" y="2828767"/>
            <a:ext cx="4178334" cy="3684588"/>
          </a:xfrm>
        </p:spPr>
        <p:txBody>
          <a:bodyPr/>
          <a:lstStyle/>
          <a:p>
            <a:pPr>
              <a:lnSpc>
                <a:spcPct val="100000"/>
              </a:lnSpc>
              <a:spcBef>
                <a:spcPts val="600"/>
              </a:spcBef>
            </a:pPr>
            <a:r>
              <a:rPr lang="en-US" b="0" dirty="0"/>
              <a:t>Guaranteed Coverage</a:t>
            </a:r>
          </a:p>
          <a:p>
            <a:pPr>
              <a:lnSpc>
                <a:spcPct val="100000"/>
              </a:lnSpc>
              <a:spcBef>
                <a:spcPts val="600"/>
              </a:spcBef>
            </a:pPr>
            <a:r>
              <a:rPr lang="en-US" b="0" dirty="0"/>
              <a:t>Pre-existing Conditions will NOT affect eligibility or rates</a:t>
            </a:r>
          </a:p>
        </p:txBody>
      </p:sp>
      <p:sp>
        <p:nvSpPr>
          <p:cNvPr id="5" name="Title 4">
            <a:extLst>
              <a:ext uri="{FF2B5EF4-FFF2-40B4-BE49-F238E27FC236}">
                <a16:creationId xmlns:a16="http://schemas.microsoft.com/office/drawing/2014/main" id="{BD556F11-A060-333E-C7F0-AC5819412508}"/>
              </a:ext>
            </a:extLst>
          </p:cNvPr>
          <p:cNvSpPr>
            <a:spLocks noGrp="1"/>
          </p:cNvSpPr>
          <p:nvPr>
            <p:ph type="title"/>
          </p:nvPr>
        </p:nvSpPr>
        <p:spPr/>
        <p:txBody>
          <a:bodyPr/>
          <a:lstStyle/>
          <a:p>
            <a:r>
              <a:rPr lang="en-US" b="1" dirty="0"/>
              <a:t>How are Plan Premiums Calculated in the Individual Market?</a:t>
            </a:r>
          </a:p>
        </p:txBody>
      </p:sp>
    </p:spTree>
    <p:extLst>
      <p:ext uri="{BB962C8B-B14F-4D97-AF65-F5344CB8AC3E}">
        <p14:creationId xmlns:p14="http://schemas.microsoft.com/office/powerpoint/2010/main" val="2724123511"/>
      </p:ext>
    </p:extLst>
  </p:cSld>
  <p:clrMapOvr>
    <a:masterClrMapping/>
  </p:clrMapOvr>
</p:sld>
</file>

<file path=ppt/theme/theme1.xml><?xml version="1.0" encoding="utf-8"?>
<a:theme xmlns:a="http://schemas.openxmlformats.org/drawingml/2006/main" name="Office Theme">
  <a:themeElements>
    <a:clrScheme name="Zizzl health">
      <a:dk1>
        <a:srgbClr val="010259"/>
      </a:dk1>
      <a:lt1>
        <a:srgbClr val="FFFFFF"/>
      </a:lt1>
      <a:dk2>
        <a:srgbClr val="0888F8"/>
      </a:dk2>
      <a:lt2>
        <a:srgbClr val="C4DFF4"/>
      </a:lt2>
      <a:accent1>
        <a:srgbClr val="00047F"/>
      </a:accent1>
      <a:accent2>
        <a:srgbClr val="47A8FA"/>
      </a:accent2>
      <a:accent3>
        <a:srgbClr val="CAE9E2"/>
      </a:accent3>
      <a:accent4>
        <a:srgbClr val="DAECF9"/>
      </a:accent4>
      <a:accent5>
        <a:srgbClr val="FF693D"/>
      </a:accent5>
      <a:accent6>
        <a:srgbClr val="17EEB1"/>
      </a:accent6>
      <a:hlink>
        <a:srgbClr val="0563C1"/>
      </a:hlink>
      <a:folHlink>
        <a:srgbClr val="84C5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8164</TotalTime>
  <Words>1216</Words>
  <Application>Microsoft Office PowerPoint</Application>
  <PresentationFormat>Widescreen</PresentationFormat>
  <Paragraphs>417</Paragraphs>
  <Slides>27</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Arial</vt:lpstr>
      <vt:lpstr>Calibri</vt:lpstr>
      <vt:lpstr>Calibri Light</vt:lpstr>
      <vt:lpstr>Courier New</vt:lpstr>
      <vt:lpstr>Jubilat Medium</vt:lpstr>
      <vt:lpstr>JubilatMedium</vt:lpstr>
      <vt:lpstr>Nunito Sans</vt:lpstr>
      <vt:lpstr>Nunito Sans ExtraBold</vt:lpstr>
      <vt:lpstr>Nunito Sans Normal</vt:lpstr>
      <vt:lpstr>NunitoSans-Light</vt:lpstr>
      <vt:lpstr>Poppins</vt:lpstr>
      <vt:lpstr>Poppins Medium</vt:lpstr>
      <vt:lpstr>Source Sans Pro</vt:lpstr>
      <vt:lpstr>Office Theme</vt:lpstr>
      <vt:lpstr>1_Office Theme</vt:lpstr>
      <vt:lpstr>Welcome</vt:lpstr>
      <vt:lpstr>PowerPoint Presentation</vt:lpstr>
      <vt:lpstr>PowerPoint Presentation</vt:lpstr>
      <vt:lpstr>PowerPoint Presentation</vt:lpstr>
      <vt:lpstr>What is an ICHRA?</vt:lpstr>
      <vt:lpstr>PowerPoint Presentation</vt:lpstr>
      <vt:lpstr>PowerPoint Presentation</vt:lpstr>
      <vt:lpstr>PowerPoint Presentation</vt:lpstr>
      <vt:lpstr>How are Plan Premiums Calculated in the Individual Market?</vt:lpstr>
      <vt:lpstr>Family Premiums</vt:lpstr>
      <vt:lpstr>Your ICHRA Contribution</vt:lpstr>
      <vt:lpstr>Your Dependent ICHRA Contribution</vt:lpstr>
      <vt:lpstr>Your ICHRA Contribution</vt:lpstr>
      <vt:lpstr>How ICHRA Contributions Work</vt:lpstr>
      <vt:lpstr>What if your chosen plan costs MORE than the Employer Contribution?</vt:lpstr>
      <vt:lpstr>What if your chosen plan costs LESS than the Employer Contribution?</vt:lpstr>
      <vt:lpstr>PowerPoint Presentation</vt:lpstr>
      <vt:lpstr>All Individual/Family Plans Provide Preventative Care </vt:lpstr>
      <vt:lpstr>Provider and Prescription Search Tools </vt:lpstr>
      <vt:lpstr>PowerPoint Presentation</vt:lpstr>
      <vt:lpstr>Compatibility with Spending and Savings Accounts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Kyisha Gandy</dc:creator>
  <cp:lastModifiedBy>Manish  Chaganti</cp:lastModifiedBy>
  <cp:revision>62</cp:revision>
  <dcterms:created xsi:type="dcterms:W3CDTF">2023-06-27T20:36:59Z</dcterms:created>
  <dcterms:modified xsi:type="dcterms:W3CDTF">2023-09-29T15:04:54Z</dcterms:modified>
</cp:coreProperties>
</file>